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xlsx" ContentType="application/vnd.openxmlformats-officedocument.spreadsheetml.sheet"/>
  <Default Extension="vml" ContentType="application/vnd.openxmlformats-officedocument.vmlDrawing"/>
  <Default Extension="gif" ContentType="image/gif"/>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embeddings/oleObject1.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315" r:id="rId2"/>
    <p:sldId id="532" r:id="rId3"/>
    <p:sldId id="546" r:id="rId4"/>
    <p:sldId id="534" r:id="rId5"/>
    <p:sldId id="544" r:id="rId6"/>
    <p:sldId id="535" r:id="rId7"/>
    <p:sldId id="536" r:id="rId8"/>
    <p:sldId id="527" r:id="rId9"/>
    <p:sldId id="547" r:id="rId10"/>
    <p:sldId id="450" r:id="rId11"/>
    <p:sldId id="451" r:id="rId12"/>
    <p:sldId id="440" r:id="rId13"/>
    <p:sldId id="478" r:id="rId14"/>
    <p:sldId id="448" r:id="rId15"/>
    <p:sldId id="522" r:id="rId16"/>
    <p:sldId id="510" r:id="rId17"/>
    <p:sldId id="511" r:id="rId18"/>
    <p:sldId id="514" r:id="rId19"/>
    <p:sldId id="513" r:id="rId20"/>
    <p:sldId id="548" r:id="rId21"/>
    <p:sldId id="549" r:id="rId22"/>
    <p:sldId id="550" r:id="rId23"/>
    <p:sldId id="551" r:id="rId24"/>
    <p:sldId id="556" r:id="rId25"/>
    <p:sldId id="557" r:id="rId26"/>
  </p:sldIdLst>
  <p:sldSz cx="9144000" cy="6858000" type="screen4x3"/>
  <p:notesSz cx="7315200" cy="96012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9E13"/>
    <a:srgbClr val="0138FF"/>
    <a:srgbClr val="FD6100"/>
    <a:srgbClr val="FF2D00"/>
    <a:srgbClr val="FB1D00"/>
    <a:srgbClr val="93FFAD"/>
    <a:srgbClr val="FF8001"/>
    <a:srgbClr val="31FF21"/>
    <a:srgbClr val="FFFD03"/>
    <a:srgbClr val="FFCF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6" autoAdjust="0"/>
    <p:restoredTop sz="98188" autoAdjust="0"/>
  </p:normalViewPr>
  <p:slideViewPr>
    <p:cSldViewPr>
      <p:cViewPr>
        <p:scale>
          <a:sx n="75" d="100"/>
          <a:sy n="75" d="100"/>
        </p:scale>
        <p:origin x="-2064" y="-3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tags" Target="tags/tag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962962962963"/>
          <c:y val="0.10958904109589"/>
          <c:w val="0.722222222222222"/>
          <c:h val="0.801369863013699"/>
        </c:manualLayout>
      </c:layout>
      <c:pieChart>
        <c:varyColors val="1"/>
        <c:ser>
          <c:idx val="0"/>
          <c:order val="0"/>
          <c:tx>
            <c:strRef>
              <c:f>Sheet1!$B$1</c:f>
              <c:strCache>
                <c:ptCount val="1"/>
                <c:pt idx="0">
                  <c:v>Column1</c:v>
                </c:pt>
              </c:strCache>
            </c:strRef>
          </c:tx>
          <c:cat>
            <c:strRef>
              <c:f>Sheet1!$A$2:$A$5</c:f>
              <c:strCache>
                <c:ptCount val="4"/>
                <c:pt idx="0">
                  <c:v>1st Qtr</c:v>
                </c:pt>
                <c:pt idx="1">
                  <c:v>2nd Qtr</c:v>
                </c:pt>
                <c:pt idx="2">
                  <c:v>3rd Qtr</c:v>
                </c:pt>
                <c:pt idx="3">
                  <c:v>4th Qtr</c:v>
                </c:pt>
              </c:strCache>
            </c:strRef>
          </c:cat>
          <c:val>
            <c:numRef>
              <c:f>Sheet1!$B$2:$B$5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962962962963"/>
          <c:y val="0.10958904109589"/>
          <c:w val="0.722222222222222"/>
          <c:h val="0.801369863013699"/>
        </c:manualLayout>
      </c:layout>
      <c:pieChart>
        <c:varyColors val="1"/>
        <c:ser>
          <c:idx val="0"/>
          <c:order val="0"/>
          <c:tx>
            <c:strRef>
              <c:f>Sheet1!$B$1</c:f>
              <c:strCache>
                <c:ptCount val="1"/>
                <c:pt idx="0">
                  <c:v>Column1</c:v>
                </c:pt>
              </c:strCache>
            </c:strRef>
          </c:tx>
          <c:dPt>
            <c:idx val="0"/>
            <c:bubble3D val="0"/>
            <c:spPr>
              <a:solidFill>
                <a:schemeClr val="accent2">
                  <a:lumMod val="60000"/>
                  <a:lumOff val="40000"/>
                </a:schemeClr>
              </a:solidFill>
            </c:spPr>
          </c:dPt>
          <c:dPt>
            <c:idx val="1"/>
            <c:bubble3D val="0"/>
            <c:spPr>
              <a:solidFill>
                <a:schemeClr val="accent1">
                  <a:lumMod val="60000"/>
                  <a:lumOff val="40000"/>
                </a:schemeClr>
              </a:solidFill>
            </c:spPr>
          </c:dPt>
          <c:dPt>
            <c:idx val="2"/>
            <c:bubble3D val="0"/>
            <c:spPr>
              <a:solidFill>
                <a:schemeClr val="accent4">
                  <a:lumMod val="60000"/>
                  <a:lumOff val="40000"/>
                </a:schemeClr>
              </a:solidFill>
            </c:spPr>
          </c:dPt>
          <c:dPt>
            <c:idx val="3"/>
            <c:bubble3D val="0"/>
            <c:spPr>
              <a:solidFill>
                <a:schemeClr val="accent3"/>
              </a:solidFill>
            </c:spPr>
          </c:dPt>
          <c:cat>
            <c:strRef>
              <c:f>Sheet1!$A$2:$A$5</c:f>
              <c:strCache>
                <c:ptCount val="4"/>
                <c:pt idx="0">
                  <c:v>1st Qtr</c:v>
                </c:pt>
                <c:pt idx="1">
                  <c:v>2nd Qtr</c:v>
                </c:pt>
                <c:pt idx="2">
                  <c:v>3rd Qtr</c:v>
                </c:pt>
                <c:pt idx="3">
                  <c:v>4th Qtr</c:v>
                </c:pt>
              </c:strCache>
            </c:strRef>
          </c:cat>
          <c:val>
            <c:numRef>
              <c:f>Sheet1!$B$2:$B$5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962962962963"/>
          <c:y val="0.10958904109589"/>
          <c:w val="0.722222222222222"/>
          <c:h val="0.801369863013699"/>
        </c:manualLayout>
      </c:layout>
      <c:pieChart>
        <c:varyColors val="1"/>
        <c:ser>
          <c:idx val="0"/>
          <c:order val="0"/>
          <c:tx>
            <c:strRef>
              <c:f>Sheet1!$B$1</c:f>
              <c:strCache>
                <c:ptCount val="1"/>
                <c:pt idx="0">
                  <c:v>Column1</c:v>
                </c:pt>
              </c:strCache>
            </c:strRef>
          </c:tx>
          <c:spPr>
            <a:solidFill>
              <a:schemeClr val="accent3"/>
            </a:solidFill>
          </c:spPr>
          <c:dPt>
            <c:idx val="1"/>
            <c:bubble3D val="0"/>
            <c:spPr>
              <a:solidFill>
                <a:schemeClr val="accent1"/>
              </a:solidFill>
            </c:spPr>
          </c:dPt>
          <c:dPt>
            <c:idx val="2"/>
            <c:bubble3D val="0"/>
            <c:spPr>
              <a:solidFill>
                <a:schemeClr val="accent2">
                  <a:lumMod val="60000"/>
                  <a:lumOff val="40000"/>
                </a:schemeClr>
              </a:solidFill>
            </c:spPr>
          </c:dPt>
          <c:dPt>
            <c:idx val="3"/>
            <c:bubble3D val="0"/>
            <c:spPr>
              <a:solidFill>
                <a:schemeClr val="tx2">
                  <a:lumMod val="75000"/>
                </a:schemeClr>
              </a:solidFill>
            </c:spPr>
          </c:dPt>
          <c:cat>
            <c:strRef>
              <c:f>Sheet1!$A$2:$A$5</c:f>
              <c:strCache>
                <c:ptCount val="4"/>
                <c:pt idx="0">
                  <c:v>1st Qtr</c:v>
                </c:pt>
                <c:pt idx="1">
                  <c:v>2nd Qtr</c:v>
                </c:pt>
                <c:pt idx="2">
                  <c:v>3rd Qtr</c:v>
                </c:pt>
                <c:pt idx="3">
                  <c:v>4th Qtr</c:v>
                </c:pt>
              </c:strCache>
            </c:strRef>
          </c:cat>
          <c:val>
            <c:numRef>
              <c:f>Sheet1!$B$2:$B$5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title>
      <c:tx>
        <c:rich>
          <a:bodyPr/>
          <a:lstStyle/>
          <a:p>
            <a:pPr>
              <a:defRPr/>
            </a:pPr>
            <a:r>
              <a:rPr lang="en-US" dirty="0" err="1" smtClean="0"/>
              <a:t>Corbet’s</a:t>
            </a:r>
            <a:r>
              <a:rPr lang="en-US" dirty="0" smtClean="0"/>
              <a:t> Butterfly Data</a:t>
            </a:r>
            <a:endParaRPr lang="en-US" dirty="0"/>
          </a:p>
        </c:rich>
      </c:tx>
      <c:layout/>
      <c:overlay val="0"/>
    </c:title>
    <c:autoTitleDeleted val="0"/>
    <c:plotArea>
      <c:layout/>
      <c:barChart>
        <c:barDir val="col"/>
        <c:grouping val="clustered"/>
        <c:varyColors val="0"/>
        <c:ser>
          <c:idx val="0"/>
          <c:order val="0"/>
          <c:tx>
            <c:strRef>
              <c:f>Sheet1!$B$1</c:f>
              <c:strCache>
                <c:ptCount val="1"/>
                <c:pt idx="0">
                  <c:v>Series 1</c:v>
                </c:pt>
              </c:strCache>
            </c:strRef>
          </c:tx>
          <c:invertIfNegative val="0"/>
          <c:cat>
            <c:numRef>
              <c:f>Sheet1!$A$2:$A$16</c:f>
              <c:numCache>
                <c:formatCode>General</c:formatCode>
                <c:ptCount val="15"/>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numCache>
            </c:numRef>
          </c:cat>
          <c:val>
            <c:numRef>
              <c:f>Sheet1!$B$2:$B$16</c:f>
              <c:numCache>
                <c:formatCode>General</c:formatCode>
                <c:ptCount val="15"/>
                <c:pt idx="0">
                  <c:v>118.0</c:v>
                </c:pt>
                <c:pt idx="1">
                  <c:v>74.0</c:v>
                </c:pt>
                <c:pt idx="2">
                  <c:v>44.0</c:v>
                </c:pt>
                <c:pt idx="3">
                  <c:v>24.0</c:v>
                </c:pt>
                <c:pt idx="4">
                  <c:v>29.0</c:v>
                </c:pt>
                <c:pt idx="5">
                  <c:v>22.0</c:v>
                </c:pt>
                <c:pt idx="6">
                  <c:v>20.0</c:v>
                </c:pt>
                <c:pt idx="7">
                  <c:v>19.0</c:v>
                </c:pt>
                <c:pt idx="8">
                  <c:v>20.0</c:v>
                </c:pt>
                <c:pt idx="9">
                  <c:v>15.0</c:v>
                </c:pt>
                <c:pt idx="10">
                  <c:v>12.0</c:v>
                </c:pt>
                <c:pt idx="11">
                  <c:v>14.0</c:v>
                </c:pt>
                <c:pt idx="12">
                  <c:v>6.0</c:v>
                </c:pt>
                <c:pt idx="13">
                  <c:v>12.0</c:v>
                </c:pt>
                <c:pt idx="14">
                  <c:v>6.0</c:v>
                </c:pt>
              </c:numCache>
            </c:numRef>
          </c:val>
        </c:ser>
        <c:dLbls>
          <c:showLegendKey val="0"/>
          <c:showVal val="0"/>
          <c:showCatName val="0"/>
          <c:showSerName val="0"/>
          <c:showPercent val="0"/>
          <c:showBubbleSize val="0"/>
        </c:dLbls>
        <c:gapWidth val="150"/>
        <c:axId val="493034408"/>
        <c:axId val="493037416"/>
      </c:barChart>
      <c:catAx>
        <c:axId val="493034408"/>
        <c:scaling>
          <c:orientation val="minMax"/>
        </c:scaling>
        <c:delete val="0"/>
        <c:axPos val="b"/>
        <c:numFmt formatCode="General" sourceLinked="1"/>
        <c:majorTickMark val="out"/>
        <c:minorTickMark val="none"/>
        <c:tickLblPos val="nextTo"/>
        <c:crossAx val="493037416"/>
        <c:crosses val="autoZero"/>
        <c:auto val="1"/>
        <c:lblAlgn val="ctr"/>
        <c:lblOffset val="100"/>
        <c:noMultiLvlLbl val="0"/>
      </c:catAx>
      <c:valAx>
        <c:axId val="493037416"/>
        <c:scaling>
          <c:orientation val="minMax"/>
        </c:scaling>
        <c:delete val="0"/>
        <c:axPos val="l"/>
        <c:majorGridlines/>
        <c:numFmt formatCode="General" sourceLinked="1"/>
        <c:majorTickMark val="out"/>
        <c:minorTickMark val="none"/>
        <c:tickLblPos val="nextTo"/>
        <c:crossAx val="49303440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C87AC672-ED13-5A4A-A768-8449FF60A16A}" type="datetimeFigureOut">
              <a:rPr lang="en-US" smtClean="0"/>
              <a:t>6/5/14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EE75538B-582E-3B49-BF18-CE8735888BD7}" type="slidenum">
              <a:rPr lang="en-US" smtClean="0"/>
              <a:t>‹#›</a:t>
            </a:fld>
            <a:endParaRPr lang="en-US"/>
          </a:p>
        </p:txBody>
      </p:sp>
    </p:spTree>
    <p:extLst>
      <p:ext uri="{BB962C8B-B14F-4D97-AF65-F5344CB8AC3E}">
        <p14:creationId xmlns:p14="http://schemas.microsoft.com/office/powerpoint/2010/main" val="9244612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Stone-</a:t>
            </a:r>
            <a:r>
              <a:rPr lang="en-US" b="1" dirty="0" err="1" smtClean="0"/>
              <a:t>Weierstrass</a:t>
            </a:r>
            <a:r>
              <a:rPr lang="en-US" b="1" dirty="0" smtClean="0"/>
              <a:t> </a:t>
            </a:r>
            <a:r>
              <a:rPr lang="en-US" b="1" dirty="0" err="1" smtClean="0"/>
              <a:t>thm</a:t>
            </a:r>
            <a:endParaRPr lang="en-US" b="1" dirty="0"/>
          </a:p>
        </p:txBody>
      </p:sp>
      <p:sp>
        <p:nvSpPr>
          <p:cNvPr id="4" name="Slide Number Placeholder 3"/>
          <p:cNvSpPr>
            <a:spLocks noGrp="1"/>
          </p:cNvSpPr>
          <p:nvPr>
            <p:ph type="sldNum" sz="quarter" idx="10"/>
          </p:nvPr>
        </p:nvSpPr>
        <p:spPr/>
        <p:txBody>
          <a:bodyPr/>
          <a:lstStyle/>
          <a:p>
            <a:fld id="{EE75538B-582E-3B49-BF18-CE8735888BD7}" type="slidenum">
              <a:rPr lang="en-US" smtClean="0"/>
              <a:t>11</a:t>
            </a:fld>
            <a:endParaRPr lang="en-US"/>
          </a:p>
        </p:txBody>
      </p:sp>
    </p:spTree>
    <p:extLst>
      <p:ext uri="{BB962C8B-B14F-4D97-AF65-F5344CB8AC3E}">
        <p14:creationId xmlns:p14="http://schemas.microsoft.com/office/powerpoint/2010/main" val="2822659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Striking examples of specific things one can easily say about the unseen portion</a:t>
            </a:r>
            <a:endParaRPr lang="en-US" dirty="0"/>
          </a:p>
        </p:txBody>
      </p:sp>
      <p:sp>
        <p:nvSpPr>
          <p:cNvPr id="4" name="Slide Number Placeholder 3"/>
          <p:cNvSpPr>
            <a:spLocks noGrp="1"/>
          </p:cNvSpPr>
          <p:nvPr>
            <p:ph type="sldNum" sz="quarter" idx="10"/>
          </p:nvPr>
        </p:nvSpPr>
        <p:spPr/>
        <p:txBody>
          <a:bodyPr/>
          <a:lstStyle/>
          <a:p>
            <a:fld id="{2A0E3E7E-D148-4BFD-B278-49879E2E0E2F}" type="slidenum">
              <a:rPr lang="en-US" smtClean="0"/>
              <a:t>12</a:t>
            </a:fld>
            <a:endParaRPr lang="en-US"/>
          </a:p>
        </p:txBody>
      </p:sp>
    </p:spTree>
    <p:extLst>
      <p:ext uri="{BB962C8B-B14F-4D97-AF65-F5344CB8AC3E}">
        <p14:creationId xmlns:p14="http://schemas.microsoft.com/office/powerpoint/2010/main" val="564245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Aggressively push</a:t>
            </a:r>
            <a:r>
              <a:rPr lang="en-US" baseline="0" dirty="0" smtClean="0"/>
              <a:t> things to the unseen portion.</a:t>
            </a:r>
          </a:p>
        </p:txBody>
      </p:sp>
      <p:sp>
        <p:nvSpPr>
          <p:cNvPr id="4" name="Slide Number Placeholder 3"/>
          <p:cNvSpPr>
            <a:spLocks noGrp="1"/>
          </p:cNvSpPr>
          <p:nvPr>
            <p:ph type="sldNum" sz="quarter" idx="10"/>
          </p:nvPr>
        </p:nvSpPr>
        <p:spPr/>
        <p:txBody>
          <a:bodyPr/>
          <a:lstStyle/>
          <a:p>
            <a:fld id="{EE75538B-582E-3B49-BF18-CE8735888BD7}" type="slidenum">
              <a:rPr lang="en-US" smtClean="0"/>
              <a:t>13</a:t>
            </a:fld>
            <a:endParaRPr lang="en-US"/>
          </a:p>
        </p:txBody>
      </p:sp>
    </p:spTree>
    <p:extLst>
      <p:ext uri="{BB962C8B-B14F-4D97-AF65-F5344CB8AC3E}">
        <p14:creationId xmlns:p14="http://schemas.microsoft.com/office/powerpoint/2010/main" val="455023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diamter</a:t>
            </a:r>
            <a:r>
              <a:rPr lang="en-US" dirty="0" smtClean="0"/>
              <a:t> </a:t>
            </a:r>
            <a:r>
              <a:rPr lang="en-US" dirty="0"/>
              <a:t>corresponds to error.</a:t>
            </a:r>
          </a:p>
          <a:p>
            <a:r>
              <a:rPr lang="en-US" dirty="0"/>
              <a:t>distributions consistent with what one has observed.</a:t>
            </a:r>
          </a:p>
        </p:txBody>
      </p:sp>
      <p:sp>
        <p:nvSpPr>
          <p:cNvPr id="4" name="Slide Number Placeholder 3"/>
          <p:cNvSpPr>
            <a:spLocks noGrp="1"/>
          </p:cNvSpPr>
          <p:nvPr>
            <p:ph type="sldNum" sz="quarter" idx="10"/>
          </p:nvPr>
        </p:nvSpPr>
        <p:spPr/>
        <p:txBody>
          <a:bodyPr/>
          <a:lstStyle/>
          <a:p>
            <a:fld id="{EE75538B-582E-3B49-BF18-CE8735888BD7}" type="slidenum">
              <a:rPr lang="en-US" smtClean="0"/>
              <a:t>14</a:t>
            </a:fld>
            <a:endParaRPr lang="en-US"/>
          </a:p>
        </p:txBody>
      </p:sp>
    </p:spTree>
    <p:extLst>
      <p:ext uri="{BB962C8B-B14F-4D97-AF65-F5344CB8AC3E}">
        <p14:creationId xmlns:p14="http://schemas.microsoft.com/office/powerpoint/2010/main" val="21377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diamter</a:t>
            </a:r>
            <a:r>
              <a:rPr lang="en-US" dirty="0" smtClean="0"/>
              <a:t> </a:t>
            </a:r>
            <a:r>
              <a:rPr lang="en-US" dirty="0"/>
              <a:t>corresponds to error.</a:t>
            </a:r>
          </a:p>
          <a:p>
            <a:r>
              <a:rPr lang="en-US" dirty="0"/>
              <a:t>distributions consistent with what one has observed.</a:t>
            </a:r>
          </a:p>
        </p:txBody>
      </p:sp>
      <p:sp>
        <p:nvSpPr>
          <p:cNvPr id="4" name="Slide Number Placeholder 3"/>
          <p:cNvSpPr>
            <a:spLocks noGrp="1"/>
          </p:cNvSpPr>
          <p:nvPr>
            <p:ph type="sldNum" sz="quarter" idx="10"/>
          </p:nvPr>
        </p:nvSpPr>
        <p:spPr/>
        <p:txBody>
          <a:bodyPr/>
          <a:lstStyle/>
          <a:p>
            <a:fld id="{EE75538B-582E-3B49-BF18-CE8735888BD7}" type="slidenum">
              <a:rPr lang="en-US" smtClean="0"/>
              <a:t>15</a:t>
            </a:fld>
            <a:endParaRPr lang="en-US"/>
          </a:p>
        </p:txBody>
      </p:sp>
    </p:spTree>
    <p:extLst>
      <p:ext uri="{BB962C8B-B14F-4D97-AF65-F5344CB8AC3E}">
        <p14:creationId xmlns:p14="http://schemas.microsoft.com/office/powerpoint/2010/main" val="213770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Inner expression is unbiased estimator for (scaled version of) L2 distance squared.</a:t>
            </a:r>
            <a:r>
              <a:rPr lang="en-US" baseline="0" dirty="0" smtClean="0"/>
              <a:t> </a:t>
            </a:r>
            <a:r>
              <a:rPr lang="en-US" dirty="0" smtClean="0"/>
              <a:t>[Inner expression is very standard</a:t>
            </a:r>
            <a:r>
              <a:rPr lang="en-US" baseline="0" dirty="0" smtClean="0"/>
              <a:t> form; in fact, if even f you try to do anything else, you’ll end up, locally, with something of exactly this shape. Locally everything looks like L2 estimates.] Variance, however, is essentially also L2 squared. We want to estimate things linear in P, but instead simply the presence of large probability elements will swamp any information about small probability elements, hence we divide by some power of the probabilities. [Conversely, one could ask the lower bound question: answer is that the hardest case to test is when the discrepancy between p and q is proportional to p^(2/3). ]</a:t>
            </a:r>
            <a:endParaRPr lang="en-US" dirty="0"/>
          </a:p>
        </p:txBody>
      </p:sp>
      <p:sp>
        <p:nvSpPr>
          <p:cNvPr id="4" name="Slide Number Placeholder 3"/>
          <p:cNvSpPr>
            <a:spLocks noGrp="1"/>
          </p:cNvSpPr>
          <p:nvPr>
            <p:ph type="sldNum" sz="quarter" idx="10"/>
          </p:nvPr>
        </p:nvSpPr>
        <p:spPr/>
        <p:txBody>
          <a:bodyPr/>
          <a:lstStyle/>
          <a:p>
            <a:fld id="{BA7B2D67-55F3-4AB7-9954-EFDF5F73A19B}" type="slidenum">
              <a:rPr lang="en-US" smtClean="0"/>
              <a:t>24</a:t>
            </a:fld>
            <a:endParaRPr lang="en-US"/>
          </a:p>
        </p:txBody>
      </p:sp>
    </p:spTree>
    <p:extLst>
      <p:ext uri="{BB962C8B-B14F-4D97-AF65-F5344CB8AC3E}">
        <p14:creationId xmlns:p14="http://schemas.microsoft.com/office/powerpoint/2010/main" val="3687344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30F32A9C-A327-4726-A046-45A20B535E7C}" type="datetimeFigureOut">
              <a:rPr lang="en-US" smtClean="0"/>
              <a:pPr/>
              <a:t>6/5/14</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15238F9A-94C9-4A19-8889-3C6BB50B8AD9}"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0F32A9C-A327-4726-A046-45A20B535E7C}" type="datetimeFigureOut">
              <a:rPr lang="en-US" smtClean="0"/>
              <a:pPr/>
              <a:t>6/5/14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5238F9A-94C9-4A19-8889-3C6BB50B8AD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0F32A9C-A327-4726-A046-45A20B535E7C}" type="datetimeFigureOut">
              <a:rPr lang="en-US" smtClean="0"/>
              <a:pPr/>
              <a:t>6/5/14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5238F9A-94C9-4A19-8889-3C6BB50B8AD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0F32A9C-A327-4726-A046-45A20B535E7C}" type="datetimeFigureOut">
              <a:rPr lang="en-US" smtClean="0"/>
              <a:pPr/>
              <a:t>6/5/14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5238F9A-94C9-4A19-8889-3C6BB50B8AD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0F32A9C-A327-4726-A046-45A20B535E7C}" type="datetimeFigureOut">
              <a:rPr lang="en-US" smtClean="0"/>
              <a:pPr/>
              <a:t>6/5/14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5238F9A-94C9-4A19-8889-3C6BB50B8AD9}"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0F32A9C-A327-4726-A046-45A20B535E7C}" type="datetimeFigureOut">
              <a:rPr lang="en-US" smtClean="0"/>
              <a:pPr/>
              <a:t>6/5/14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5238F9A-94C9-4A19-8889-3C6BB50B8AD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0F32A9C-A327-4726-A046-45A20B535E7C}" type="datetimeFigureOut">
              <a:rPr lang="en-US" smtClean="0"/>
              <a:pPr/>
              <a:t>6/5/14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5238F9A-94C9-4A19-8889-3C6BB50B8AD9}"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0F32A9C-A327-4726-A046-45A20B535E7C}" type="datetimeFigureOut">
              <a:rPr lang="en-US" smtClean="0"/>
              <a:pPr/>
              <a:t>6/5/14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5238F9A-94C9-4A19-8889-3C6BB50B8AD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0F32A9C-A327-4726-A046-45A20B535E7C}" type="datetimeFigureOut">
              <a:rPr lang="en-US" smtClean="0"/>
              <a:pPr/>
              <a:t>6/5/14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5238F9A-94C9-4A19-8889-3C6BB50B8AD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0F32A9C-A327-4726-A046-45A20B535E7C}" type="datetimeFigureOut">
              <a:rPr lang="en-US" smtClean="0"/>
              <a:pPr/>
              <a:t>6/5/14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5238F9A-94C9-4A19-8889-3C6BB50B8AD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30F32A9C-A327-4726-A046-45A20B535E7C}" type="datetimeFigureOut">
              <a:rPr lang="en-US" smtClean="0"/>
              <a:pPr/>
              <a:t>6/5/14</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15238F9A-94C9-4A19-8889-3C6BB50B8AD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30F32A9C-A327-4726-A046-45A20B535E7C}" type="datetimeFigureOut">
              <a:rPr lang="en-US" smtClean="0"/>
              <a:pPr/>
              <a:t>6/5/14</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15238F9A-94C9-4A19-8889-3C6BB50B8AD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wmf"/><Relationship Id="rId4"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image" Target="../media/image13.wmf"/></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3" Type="http://schemas.openxmlformats.org/officeDocument/2006/relationships/image" Target="../media/image22.gif"/><Relationship Id="rId4" Type="http://schemas.openxmlformats.org/officeDocument/2006/relationships/image" Target="../media/image23.gif"/><Relationship Id="rId5" Type="http://schemas.openxmlformats.org/officeDocument/2006/relationships/image" Target="../media/image24.gif"/><Relationship Id="rId6" Type="http://schemas.openxmlformats.org/officeDocument/2006/relationships/image" Target="../media/image25.gif"/><Relationship Id="rId7" Type="http://schemas.openxmlformats.org/officeDocument/2006/relationships/image" Target="../media/image26.gif"/><Relationship Id="rId8" Type="http://schemas.openxmlformats.org/officeDocument/2006/relationships/image" Target="../media/image27.gif"/><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1" Type="http://schemas.openxmlformats.org/officeDocument/2006/relationships/slideLayout" Target="../slideLayouts/slideLayout7.xml"/><Relationship Id="rId2" Type="http://schemas.openxmlformats.org/officeDocument/2006/relationships/chart" Target="../charts/char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Microsoft_Excel_97_-_2004_Worksheet1.xls"/><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914400"/>
            <a:ext cx="9296400" cy="1446550"/>
          </a:xfrm>
          <a:prstGeom prst="rect">
            <a:avLst/>
          </a:prstGeom>
          <a:noFill/>
        </p:spPr>
        <p:txBody>
          <a:bodyPr wrap="square" rtlCol="0">
            <a:spAutoFit/>
          </a:bodyPr>
          <a:lstStyle/>
          <a:p>
            <a:pPr algn="ctr"/>
            <a:r>
              <a:rPr lang="en-US" sz="4400" b="1" dirty="0" smtClean="0">
                <a:latin typeface="Corbel" charset="0"/>
              </a:rPr>
              <a:t>Distributional Property Estimation</a:t>
            </a:r>
          </a:p>
          <a:p>
            <a:pPr algn="ctr"/>
            <a:r>
              <a:rPr lang="en-US" sz="4400" b="1" dirty="0" smtClean="0">
                <a:latin typeface="Corbel" charset="0"/>
              </a:rPr>
              <a:t>Past, Present, and Future</a:t>
            </a:r>
            <a:endParaRPr lang="en-US" sz="3500" b="1" dirty="0">
              <a:latin typeface="Corbel" charset="0"/>
            </a:endParaRPr>
          </a:p>
        </p:txBody>
      </p:sp>
      <p:sp>
        <p:nvSpPr>
          <p:cNvPr id="7" name="TextBox 6"/>
          <p:cNvSpPr txBox="1"/>
          <p:nvPr/>
        </p:nvSpPr>
        <p:spPr>
          <a:xfrm>
            <a:off x="228600" y="3200400"/>
            <a:ext cx="8610600" cy="2000548"/>
          </a:xfrm>
          <a:prstGeom prst="rect">
            <a:avLst/>
          </a:prstGeom>
          <a:noFill/>
        </p:spPr>
        <p:txBody>
          <a:bodyPr wrap="square" rtlCol="0">
            <a:spAutoFit/>
          </a:bodyPr>
          <a:lstStyle/>
          <a:p>
            <a:pPr algn="ctr"/>
            <a:endParaRPr lang="en-US" sz="3200" b="1" dirty="0" smtClean="0"/>
          </a:p>
          <a:p>
            <a:pPr algn="ctr"/>
            <a:r>
              <a:rPr lang="en-US" sz="3200" b="1" dirty="0" smtClean="0"/>
              <a:t>Gregory Valiant</a:t>
            </a:r>
          </a:p>
          <a:p>
            <a:pPr algn="ctr"/>
            <a:r>
              <a:rPr lang="en-US" sz="3200" b="1" dirty="0" smtClean="0"/>
              <a:t>(Joint work w. Paul Valiant)</a:t>
            </a:r>
          </a:p>
          <a:p>
            <a:r>
              <a:rPr lang="en-US" sz="2800" b="1" dirty="0" smtClean="0"/>
              <a:t>     </a:t>
            </a:r>
            <a:endParaRPr lang="en-US" sz="3600" b="1"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30314"/>
            <a:ext cx="8763000" cy="707886"/>
          </a:xfrm>
          <a:prstGeom prst="rect">
            <a:avLst/>
          </a:prstGeom>
          <a:noFill/>
        </p:spPr>
        <p:txBody>
          <a:bodyPr wrap="square" rtlCol="0">
            <a:spAutoFit/>
          </a:bodyPr>
          <a:lstStyle/>
          <a:p>
            <a:pPr algn="ctr"/>
            <a:r>
              <a:rPr lang="en-US" sz="4000" b="1" dirty="0" smtClean="0">
                <a:solidFill>
                  <a:prstClr val="white"/>
                </a:solidFill>
              </a:rPr>
              <a:t>Estimating the Unseen</a:t>
            </a:r>
            <a:endParaRPr lang="en-US" sz="4000" b="1" dirty="0">
              <a:solidFill>
                <a:prstClr val="white"/>
              </a:solidFill>
            </a:endParaRPr>
          </a:p>
        </p:txBody>
      </p:sp>
      <p:sp>
        <p:nvSpPr>
          <p:cNvPr id="3" name="TextBox 2"/>
          <p:cNvSpPr txBox="1"/>
          <p:nvPr/>
        </p:nvSpPr>
        <p:spPr>
          <a:xfrm>
            <a:off x="685800" y="838200"/>
            <a:ext cx="8153400" cy="1569660"/>
          </a:xfrm>
          <a:prstGeom prst="rect">
            <a:avLst/>
          </a:prstGeom>
          <a:noFill/>
        </p:spPr>
        <p:txBody>
          <a:bodyPr wrap="square" rtlCol="0">
            <a:spAutoFit/>
          </a:bodyPr>
          <a:lstStyle/>
          <a:p>
            <a:r>
              <a:rPr lang="en-US" sz="3200" dirty="0">
                <a:solidFill>
                  <a:prstClr val="white"/>
                </a:solidFill>
              </a:rPr>
              <a:t>Given independent samples from a distribution (of discrete support):</a:t>
            </a:r>
          </a:p>
          <a:p>
            <a:endParaRPr lang="en-US" sz="3200" dirty="0">
              <a:solidFill>
                <a:prstClr val="white"/>
              </a:solidFill>
            </a:endParaRPr>
          </a:p>
        </p:txBody>
      </p:sp>
      <p:sp>
        <p:nvSpPr>
          <p:cNvPr id="7" name="TextBox 6"/>
          <p:cNvSpPr txBox="1"/>
          <p:nvPr/>
        </p:nvSpPr>
        <p:spPr>
          <a:xfrm>
            <a:off x="4572000" y="1905000"/>
            <a:ext cx="4565542" cy="4647426"/>
          </a:xfrm>
          <a:prstGeom prst="rect">
            <a:avLst/>
          </a:prstGeom>
          <a:noFill/>
        </p:spPr>
        <p:txBody>
          <a:bodyPr wrap="square" rtlCol="0">
            <a:spAutoFit/>
          </a:bodyPr>
          <a:lstStyle/>
          <a:p>
            <a:r>
              <a:rPr lang="en-US" sz="2800" dirty="0">
                <a:solidFill>
                  <a:prstClr val="white"/>
                </a:solidFill>
              </a:rPr>
              <a:t>Empirical </a:t>
            </a:r>
            <a:r>
              <a:rPr lang="en-US" sz="2800" dirty="0" smtClean="0">
                <a:solidFill>
                  <a:prstClr val="white"/>
                </a:solidFill>
              </a:rPr>
              <a:t>distribution </a:t>
            </a:r>
            <a:r>
              <a:rPr lang="en-US" sz="2800" dirty="0" smtClean="0">
                <a:solidFill>
                  <a:prstClr val="white"/>
                </a:solidFill>
                <a:sym typeface="Symbol"/>
              </a:rPr>
              <a:t> optimally</a:t>
            </a:r>
            <a:r>
              <a:rPr lang="en-US" sz="2800" dirty="0" smtClean="0">
                <a:solidFill>
                  <a:prstClr val="white"/>
                </a:solidFill>
              </a:rPr>
              <a:t> </a:t>
            </a:r>
            <a:r>
              <a:rPr lang="en-US" sz="2800" dirty="0">
                <a:solidFill>
                  <a:prstClr val="white"/>
                </a:solidFill>
              </a:rPr>
              <a:t>approximates </a:t>
            </a:r>
            <a:r>
              <a:rPr lang="en-US" sz="2800" i="1" dirty="0">
                <a:solidFill>
                  <a:srgbClr val="FFFF00"/>
                </a:solidFill>
              </a:rPr>
              <a:t>seen</a:t>
            </a:r>
            <a:r>
              <a:rPr lang="en-US" sz="2800" dirty="0">
                <a:solidFill>
                  <a:prstClr val="white"/>
                </a:solidFill>
              </a:rPr>
              <a:t> portion of distribution</a:t>
            </a:r>
          </a:p>
          <a:p>
            <a:endParaRPr lang="en-US" sz="1200" dirty="0">
              <a:solidFill>
                <a:prstClr val="white"/>
              </a:solidFill>
            </a:endParaRPr>
          </a:p>
          <a:p>
            <a:pPr marL="457200" indent="-457200">
              <a:buFont typeface="Arial" pitchFamily="34" charset="0"/>
              <a:buChar char="•"/>
            </a:pPr>
            <a:r>
              <a:rPr lang="en-US" sz="2800" dirty="0">
                <a:solidFill>
                  <a:prstClr val="white"/>
                </a:solidFill>
              </a:rPr>
              <a:t>What can we infer about the </a:t>
            </a:r>
            <a:r>
              <a:rPr lang="en-US" sz="2800" i="1" dirty="0">
                <a:solidFill>
                  <a:srgbClr val="FFFF00"/>
                </a:solidFill>
              </a:rPr>
              <a:t>unseen</a:t>
            </a:r>
            <a:r>
              <a:rPr lang="en-US" sz="2800" dirty="0">
                <a:solidFill>
                  <a:prstClr val="white"/>
                </a:solidFill>
              </a:rPr>
              <a:t> portion?</a:t>
            </a:r>
          </a:p>
          <a:p>
            <a:pPr marL="457200" indent="-457200">
              <a:buFont typeface="Arial" pitchFamily="34" charset="0"/>
              <a:buChar char="•"/>
            </a:pPr>
            <a:endParaRPr lang="en-US" sz="1400" dirty="0">
              <a:solidFill>
                <a:prstClr val="white"/>
              </a:solidFill>
            </a:endParaRPr>
          </a:p>
          <a:p>
            <a:pPr marL="457200" indent="-457200">
              <a:buFont typeface="Arial" pitchFamily="34" charset="0"/>
              <a:buChar char="•"/>
            </a:pPr>
            <a:r>
              <a:rPr lang="en-US" sz="2800" dirty="0">
                <a:solidFill>
                  <a:prstClr val="white"/>
                </a:solidFill>
              </a:rPr>
              <a:t>How can inferences about the unseen portion yield better estimates of distribution properties?</a:t>
            </a:r>
          </a:p>
          <a:p>
            <a:endParaRPr lang="en-US" dirty="0">
              <a:solidFill>
                <a:prstClr val="white"/>
              </a:solidFill>
            </a:endParaRPr>
          </a:p>
        </p:txBody>
      </p:sp>
      <p:sp>
        <p:nvSpPr>
          <p:cNvPr id="8" name="Oval 7"/>
          <p:cNvSpPr/>
          <p:nvPr/>
        </p:nvSpPr>
        <p:spPr>
          <a:xfrm>
            <a:off x="533400" y="2209800"/>
            <a:ext cx="3352800" cy="121920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i="1" dirty="0">
                <a:solidFill>
                  <a:prstClr val="black"/>
                </a:solidFill>
              </a:rPr>
              <a:t>D</a:t>
            </a:r>
          </a:p>
        </p:txBody>
      </p:sp>
      <p:pic>
        <p:nvPicPr>
          <p:cNvPr id="1027" name="Picture 3" descr="C:\Users\gvaliant\AppData\Local\Microsoft\Windows\Temporary Internet Files\Content.IE5\HQUFYPJX\MC90023359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5473" y="3758184"/>
            <a:ext cx="1396327" cy="7013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gvaliant\AppData\Local\Microsoft\Windows\Temporary Internet Files\Content.IE5\6YR6V57B\MC90039122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3818762"/>
            <a:ext cx="913486" cy="6583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Users\gvaliant\AppData\Local\Microsoft\Windows\Temporary Internet Files\Content.IE5\6YR6V57B\MC90039122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4599432"/>
            <a:ext cx="913486" cy="6583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a:clrChange>
              <a:clrFrom>
                <a:srgbClr val="000000"/>
              </a:clrFrom>
              <a:clrTo>
                <a:srgbClr val="000000">
                  <a:alpha val="0"/>
                </a:srgbClr>
              </a:clrTo>
            </a:clrChange>
          </a:blip>
          <a:stretch>
            <a:fillRect/>
          </a:stretch>
        </p:blipFill>
        <p:spPr>
          <a:xfrm>
            <a:off x="59268" y="3733800"/>
            <a:ext cx="1540932" cy="958965"/>
          </a:xfrm>
          <a:prstGeom prst="rect">
            <a:avLst/>
          </a:prstGeom>
        </p:spPr>
      </p:pic>
      <p:pic>
        <p:nvPicPr>
          <p:cNvPr id="19" name="Picture 18"/>
          <p:cNvPicPr>
            <a:picLocks noChangeAspect="1"/>
          </p:cNvPicPr>
          <p:nvPr/>
        </p:nvPicPr>
        <p:blipFill>
          <a:blip r:embed="rId4">
            <a:clrChange>
              <a:clrFrom>
                <a:srgbClr val="000000"/>
              </a:clrFrom>
              <a:clrTo>
                <a:srgbClr val="000000">
                  <a:alpha val="0"/>
                </a:srgbClr>
              </a:clrTo>
            </a:clrChange>
          </a:blip>
          <a:stretch>
            <a:fillRect/>
          </a:stretch>
        </p:blipFill>
        <p:spPr>
          <a:xfrm>
            <a:off x="76200" y="4679835"/>
            <a:ext cx="1540932" cy="958965"/>
          </a:xfrm>
          <a:prstGeom prst="rect">
            <a:avLst/>
          </a:prstGeom>
        </p:spPr>
      </p:pic>
      <p:pic>
        <p:nvPicPr>
          <p:cNvPr id="20" name="Picture 19"/>
          <p:cNvPicPr>
            <a:picLocks noChangeAspect="1"/>
          </p:cNvPicPr>
          <p:nvPr/>
        </p:nvPicPr>
        <p:blipFill>
          <a:blip r:embed="rId4">
            <a:clrChange>
              <a:clrFrom>
                <a:srgbClr val="000000"/>
              </a:clrFrom>
              <a:clrTo>
                <a:srgbClr val="000000">
                  <a:alpha val="0"/>
                </a:srgbClr>
              </a:clrTo>
            </a:clrChange>
          </a:blip>
          <a:stretch>
            <a:fillRect/>
          </a:stretch>
        </p:blipFill>
        <p:spPr>
          <a:xfrm>
            <a:off x="76200" y="5670435"/>
            <a:ext cx="1540932" cy="958965"/>
          </a:xfrm>
          <a:prstGeom prst="rect">
            <a:avLst/>
          </a:prstGeom>
        </p:spPr>
      </p:pic>
    </p:spTree>
    <p:extLst>
      <p:ext uri="{BB962C8B-B14F-4D97-AF65-F5344CB8AC3E}">
        <p14:creationId xmlns:p14="http://schemas.microsoft.com/office/powerpoint/2010/main" val="24836960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10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20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500"/>
                                  </p:stCondLst>
                                  <p:childTnLst>
                                    <p:set>
                                      <p:cBhvr>
                                        <p:cTn id="14" dur="1" fill="hold">
                                          <p:stCondLst>
                                            <p:cond delay="0"/>
                                          </p:stCondLst>
                                        </p:cTn>
                                        <p:tgtEl>
                                          <p:spTgt spid="20"/>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300"/>
                                  </p:stCondLst>
                                  <p:childTnLst>
                                    <p:set>
                                      <p:cBhvr>
                                        <p:cTn id="17" dur="1" fill="hold">
                                          <p:stCondLst>
                                            <p:cond delay="0"/>
                                          </p:stCondLst>
                                        </p:cTn>
                                        <p:tgtEl>
                                          <p:spTgt spid="1027"/>
                                        </p:tgtEl>
                                        <p:attrNameLst>
                                          <p:attrName>style.visibility</p:attrName>
                                        </p:attrNameLst>
                                      </p:cBhvr>
                                      <p:to>
                                        <p:strVal val="visible"/>
                                      </p:to>
                                    </p:set>
                                  </p:childTnLst>
                                </p:cTn>
                              </p:par>
                            </p:childTnLst>
                          </p:cTn>
                        </p:par>
                        <p:par>
                          <p:cTn id="18" fill="hold">
                            <p:stCondLst>
                              <p:cond delay="800"/>
                            </p:stCondLst>
                            <p:childTnLst>
                              <p:par>
                                <p:cTn id="19" presetID="1" presetClass="entr" presetSubtype="0" fill="hold" nodeType="afterEffect">
                                  <p:stCondLst>
                                    <p:cond delay="400"/>
                                  </p:stCondLst>
                                  <p:childTnLst>
                                    <p:set>
                                      <p:cBhvr>
                                        <p:cTn id="20" dur="1" fill="hold">
                                          <p:stCondLst>
                                            <p:cond delay="0"/>
                                          </p:stCondLst>
                                        </p:cTn>
                                        <p:tgtEl>
                                          <p:spTgt spid="1028"/>
                                        </p:tgtEl>
                                        <p:attrNameLst>
                                          <p:attrName>style.visibility</p:attrName>
                                        </p:attrNameLst>
                                      </p:cBhvr>
                                      <p:to>
                                        <p:strVal val="visible"/>
                                      </p:to>
                                    </p:set>
                                  </p:childTnLst>
                                </p:cTn>
                              </p:par>
                            </p:childTnLst>
                          </p:cTn>
                        </p:par>
                        <p:par>
                          <p:cTn id="21" fill="hold">
                            <p:stCondLst>
                              <p:cond delay="1200"/>
                            </p:stCondLst>
                            <p:childTnLst>
                              <p:par>
                                <p:cTn id="22" presetID="1" presetClass="entr" presetSubtype="0" fill="hold" nodeType="afterEffect">
                                  <p:stCondLst>
                                    <p:cond delay="60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a:blip r:embed="rId3"/>
          <a:stretch>
            <a:fillRect/>
          </a:stretch>
        </p:blipFill>
        <p:spPr>
          <a:xfrm>
            <a:off x="228600" y="5826531"/>
            <a:ext cx="1524000" cy="421869"/>
          </a:xfrm>
          <a:prstGeom prst="rect">
            <a:avLst/>
          </a:prstGeom>
        </p:spPr>
      </p:pic>
      <p:pic>
        <p:nvPicPr>
          <p:cNvPr id="47" name="Picture 46"/>
          <p:cNvPicPr>
            <a:picLocks noChangeAspect="1"/>
          </p:cNvPicPr>
          <p:nvPr/>
        </p:nvPicPr>
        <p:blipFill>
          <a:blip r:embed="rId4">
            <a:duotone>
              <a:schemeClr val="accent4">
                <a:shade val="45000"/>
                <a:satMod val="135000"/>
              </a:schemeClr>
              <a:prstClr val="white"/>
            </a:duotone>
          </a:blip>
          <a:stretch>
            <a:fillRect/>
          </a:stretch>
        </p:blipFill>
        <p:spPr>
          <a:xfrm>
            <a:off x="241300" y="5140730"/>
            <a:ext cx="1435100" cy="393700"/>
          </a:xfrm>
          <a:prstGeom prst="rect">
            <a:avLst/>
          </a:prstGeom>
        </p:spPr>
      </p:pic>
      <p:sp>
        <p:nvSpPr>
          <p:cNvPr id="48" name="TextBox 47"/>
          <p:cNvSpPr txBox="1"/>
          <p:nvPr/>
        </p:nvSpPr>
        <p:spPr>
          <a:xfrm>
            <a:off x="762000" y="5445530"/>
            <a:ext cx="384615" cy="369332"/>
          </a:xfrm>
          <a:prstGeom prst="rect">
            <a:avLst/>
          </a:prstGeom>
          <a:noFill/>
        </p:spPr>
        <p:txBody>
          <a:bodyPr wrap="none" rtlCol="0">
            <a:spAutoFit/>
          </a:bodyPr>
          <a:lstStyle/>
          <a:p>
            <a:r>
              <a:rPr lang="en-US" dirty="0" err="1" smtClean="0"/>
              <a:t>vs</a:t>
            </a:r>
            <a:endParaRPr lang="en-US" dirty="0"/>
          </a:p>
        </p:txBody>
      </p:sp>
      <p:sp>
        <p:nvSpPr>
          <p:cNvPr id="62466" name="TextBox 1"/>
          <p:cNvSpPr txBox="1">
            <a:spLocks noChangeArrowheads="1"/>
          </p:cNvSpPr>
          <p:nvPr/>
        </p:nvSpPr>
        <p:spPr bwMode="auto">
          <a:xfrm>
            <a:off x="76200" y="-76200"/>
            <a:ext cx="8763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4000" b="1" dirty="0" smtClean="0">
                <a:solidFill>
                  <a:srgbClr val="FFFFFF"/>
                </a:solidFill>
                <a:latin typeface="Corbel" charset="0"/>
              </a:rPr>
              <a:t>Some concrete problems</a:t>
            </a:r>
            <a:endParaRPr lang="en-US" sz="4000" b="1" dirty="0">
              <a:solidFill>
                <a:srgbClr val="FFFFFF"/>
              </a:solidFill>
              <a:latin typeface="Corbel" charset="0"/>
            </a:endParaRPr>
          </a:p>
        </p:txBody>
      </p:sp>
      <p:sp>
        <p:nvSpPr>
          <p:cNvPr id="3" name="TextBox 2"/>
          <p:cNvSpPr txBox="1">
            <a:spLocks noChangeArrowheads="1"/>
          </p:cNvSpPr>
          <p:nvPr/>
        </p:nvSpPr>
        <p:spPr bwMode="auto">
          <a:xfrm>
            <a:off x="1752600" y="703956"/>
            <a:ext cx="7391400" cy="6001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600" b="1" dirty="0">
                <a:solidFill>
                  <a:srgbClr val="FFFFFF"/>
                </a:solidFill>
                <a:latin typeface="Corbel" charset="0"/>
              </a:rPr>
              <a:t>Q1: </a:t>
            </a:r>
            <a:r>
              <a:rPr lang="en-US" sz="2600" dirty="0">
                <a:solidFill>
                  <a:srgbClr val="FFFFFF"/>
                </a:solidFill>
                <a:latin typeface="Corbel" charset="0"/>
              </a:rPr>
              <a:t>Given a </a:t>
            </a:r>
            <a:r>
              <a:rPr lang="en-US" sz="2600" dirty="0" smtClean="0">
                <a:solidFill>
                  <a:srgbClr val="FFFFFF"/>
                </a:solidFill>
                <a:latin typeface="Corbel" charset="0"/>
              </a:rPr>
              <a:t>length </a:t>
            </a:r>
            <a:r>
              <a:rPr lang="en-US" sz="2600" i="1" dirty="0" smtClean="0">
                <a:solidFill>
                  <a:srgbClr val="FFFFFF"/>
                </a:solidFill>
                <a:latin typeface="Corbel" charset="0"/>
              </a:rPr>
              <a:t>n </a:t>
            </a:r>
            <a:r>
              <a:rPr lang="en-US" sz="2600" dirty="0" smtClean="0">
                <a:solidFill>
                  <a:srgbClr val="FFFFFF"/>
                </a:solidFill>
                <a:latin typeface="Corbel" charset="0"/>
              </a:rPr>
              <a:t>vector, </a:t>
            </a:r>
            <a:r>
              <a:rPr lang="en-US" sz="2600" dirty="0">
                <a:solidFill>
                  <a:srgbClr val="FFFFFF"/>
                </a:solidFill>
                <a:latin typeface="Corbel" charset="0"/>
              </a:rPr>
              <a:t>how many </a:t>
            </a:r>
            <a:r>
              <a:rPr lang="en-US" sz="2600" dirty="0" smtClean="0">
                <a:solidFill>
                  <a:srgbClr val="FFFFFF"/>
                </a:solidFill>
                <a:latin typeface="Corbel" charset="0"/>
              </a:rPr>
              <a:t>indices must we look </a:t>
            </a:r>
            <a:r>
              <a:rPr lang="en-US" sz="2600" dirty="0">
                <a:solidFill>
                  <a:srgbClr val="FFFFFF"/>
                </a:solidFill>
                <a:latin typeface="Corbel" charset="0"/>
              </a:rPr>
              <a:t>at to estimate </a:t>
            </a:r>
            <a:r>
              <a:rPr lang="en-US" sz="2600" dirty="0">
                <a:solidFill>
                  <a:srgbClr val="FFFF00"/>
                </a:solidFill>
                <a:latin typeface="Corbel" charset="0"/>
              </a:rPr>
              <a:t># distinct</a:t>
            </a:r>
            <a:r>
              <a:rPr lang="en-US" sz="2600" dirty="0">
                <a:latin typeface="Corbel" charset="0"/>
              </a:rPr>
              <a:t> </a:t>
            </a:r>
            <a:r>
              <a:rPr lang="en-US" sz="2600" dirty="0" smtClean="0">
                <a:solidFill>
                  <a:srgbClr val="FFFFFF"/>
                </a:solidFill>
                <a:latin typeface="Corbel" charset="0"/>
              </a:rPr>
              <a:t>elements, </a:t>
            </a:r>
            <a:r>
              <a:rPr lang="en-US" sz="2600" dirty="0">
                <a:solidFill>
                  <a:srgbClr val="FFFFFF"/>
                </a:solidFill>
                <a:latin typeface="Corbel" charset="0"/>
              </a:rPr>
              <a:t>to +/- </a:t>
            </a:r>
            <a:r>
              <a:rPr lang="en-US" sz="2600" dirty="0">
                <a:solidFill>
                  <a:srgbClr val="FFFFFF"/>
                </a:solidFill>
                <a:latin typeface="Symbol" charset="2"/>
                <a:cs typeface="Symbol" charset="2"/>
              </a:rPr>
              <a:t>e</a:t>
            </a:r>
            <a:r>
              <a:rPr lang="en-US" sz="2600" i="1" dirty="0">
                <a:solidFill>
                  <a:srgbClr val="FFFFFF"/>
                </a:solidFill>
                <a:latin typeface="Corbel" charset="0"/>
              </a:rPr>
              <a:t>n </a:t>
            </a:r>
            <a:r>
              <a:rPr lang="en-US" sz="2600" dirty="0">
                <a:solidFill>
                  <a:srgbClr val="FFFFFF"/>
                </a:solidFill>
                <a:latin typeface="Corbel" charset="0"/>
              </a:rPr>
              <a:t>(</a:t>
            </a:r>
            <a:r>
              <a:rPr lang="en-US" sz="2600" dirty="0" err="1">
                <a:solidFill>
                  <a:srgbClr val="FFFFFF"/>
                </a:solidFill>
                <a:latin typeface="Corbel" charset="0"/>
              </a:rPr>
              <a:t>w.h.p</a:t>
            </a:r>
            <a:r>
              <a:rPr lang="en-US" sz="2600" dirty="0">
                <a:solidFill>
                  <a:srgbClr val="FFFFFF"/>
                </a:solidFill>
                <a:latin typeface="Corbel" charset="0"/>
              </a:rPr>
              <a:t>)?   </a:t>
            </a:r>
            <a:r>
              <a:rPr lang="en-US" sz="2600" dirty="0">
                <a:solidFill>
                  <a:srgbClr val="FFFF00"/>
                </a:solidFill>
                <a:latin typeface="Corbel" charset="0"/>
              </a:rPr>
              <a:t>[distinct elements problem]</a:t>
            </a:r>
          </a:p>
          <a:p>
            <a:endParaRPr lang="en-US" sz="2600" b="1" dirty="0" smtClean="0">
              <a:solidFill>
                <a:srgbClr val="FFFFFF"/>
              </a:solidFill>
              <a:latin typeface="Corbel" charset="0"/>
            </a:endParaRPr>
          </a:p>
          <a:p>
            <a:endParaRPr lang="en-US" sz="2600" b="1" dirty="0">
              <a:solidFill>
                <a:srgbClr val="FFFFFF"/>
              </a:solidFill>
              <a:latin typeface="Corbel" charset="0"/>
            </a:endParaRPr>
          </a:p>
          <a:p>
            <a:endParaRPr lang="en-US" sz="2000" b="1" dirty="0">
              <a:solidFill>
                <a:srgbClr val="FFFFFF"/>
              </a:solidFill>
              <a:latin typeface="Corbel" charset="0"/>
            </a:endParaRPr>
          </a:p>
          <a:p>
            <a:endParaRPr lang="en-US" sz="2600" b="1" dirty="0" smtClean="0">
              <a:solidFill>
                <a:srgbClr val="FFFFFF"/>
              </a:solidFill>
              <a:latin typeface="Corbel" charset="0"/>
            </a:endParaRPr>
          </a:p>
          <a:p>
            <a:r>
              <a:rPr lang="en-US" sz="2600" b="1" dirty="0" smtClean="0">
                <a:solidFill>
                  <a:srgbClr val="FFFFFF"/>
                </a:solidFill>
                <a:latin typeface="Corbel" charset="0"/>
              </a:rPr>
              <a:t>Q2: </a:t>
            </a:r>
            <a:r>
              <a:rPr lang="en-US" sz="2600" dirty="0">
                <a:solidFill>
                  <a:srgbClr val="FFFFFF"/>
                </a:solidFill>
                <a:latin typeface="Corbel" charset="0"/>
              </a:rPr>
              <a:t>Given a</a:t>
            </a:r>
            <a:r>
              <a:rPr lang="en-US" sz="2600" dirty="0" smtClean="0">
                <a:solidFill>
                  <a:srgbClr val="FFFFFF"/>
                </a:solidFill>
                <a:latin typeface="Corbel" charset="0"/>
              </a:rPr>
              <a:t> sample </a:t>
            </a:r>
            <a:r>
              <a:rPr lang="en-US" sz="2600" dirty="0">
                <a:solidFill>
                  <a:srgbClr val="FFFFFF"/>
                </a:solidFill>
                <a:latin typeface="Corbel" charset="0"/>
              </a:rPr>
              <a:t>from </a:t>
            </a:r>
            <a:r>
              <a:rPr lang="en-US" sz="2600" i="1" dirty="0">
                <a:solidFill>
                  <a:srgbClr val="FFFFFF"/>
                </a:solidFill>
                <a:latin typeface="Corbel" charset="0"/>
              </a:rPr>
              <a:t>D </a:t>
            </a:r>
            <a:r>
              <a:rPr lang="en-US" sz="2600" dirty="0">
                <a:solidFill>
                  <a:srgbClr val="FFFFFF"/>
                </a:solidFill>
                <a:latin typeface="Corbel" charset="0"/>
              </a:rPr>
              <a:t>supported on {1,…,</a:t>
            </a:r>
            <a:r>
              <a:rPr lang="en-US" sz="2600" i="1" dirty="0">
                <a:solidFill>
                  <a:srgbClr val="FFFFFF"/>
                </a:solidFill>
                <a:latin typeface="Corbel" charset="0"/>
              </a:rPr>
              <a:t>n</a:t>
            </a:r>
            <a:r>
              <a:rPr lang="en-US" sz="2600" dirty="0">
                <a:solidFill>
                  <a:srgbClr val="FFFFFF"/>
                </a:solidFill>
                <a:latin typeface="Corbel" charset="0"/>
              </a:rPr>
              <a:t>}, how </a:t>
            </a:r>
            <a:r>
              <a:rPr lang="en-US" sz="2600" dirty="0" smtClean="0">
                <a:solidFill>
                  <a:srgbClr val="FFFFFF"/>
                </a:solidFill>
                <a:latin typeface="Corbel" charset="0"/>
              </a:rPr>
              <a:t>large a sample </a:t>
            </a:r>
            <a:r>
              <a:rPr lang="en-US" sz="2600" dirty="0">
                <a:solidFill>
                  <a:srgbClr val="FFFFFF"/>
                </a:solidFill>
                <a:latin typeface="Corbel" charset="0"/>
              </a:rPr>
              <a:t>required to estimate </a:t>
            </a:r>
            <a:r>
              <a:rPr lang="en-US" sz="2600" i="1" dirty="0">
                <a:solidFill>
                  <a:srgbClr val="FFFF00"/>
                </a:solidFill>
                <a:latin typeface="Corbel" charset="0"/>
              </a:rPr>
              <a:t>entropy</a:t>
            </a:r>
            <a:r>
              <a:rPr lang="en-US" sz="2600" dirty="0">
                <a:solidFill>
                  <a:srgbClr val="FFFF00"/>
                </a:solidFill>
                <a:latin typeface="Corbel" charset="0"/>
              </a:rPr>
              <a:t>(</a:t>
            </a:r>
            <a:r>
              <a:rPr lang="en-US" sz="2600" i="1" dirty="0">
                <a:solidFill>
                  <a:srgbClr val="FFFF00"/>
                </a:solidFill>
                <a:latin typeface="Corbel" charset="0"/>
              </a:rPr>
              <a:t>D</a:t>
            </a:r>
            <a:r>
              <a:rPr lang="en-US" sz="2600" dirty="0">
                <a:solidFill>
                  <a:srgbClr val="FFFF00"/>
                </a:solidFill>
                <a:latin typeface="Corbel" charset="0"/>
              </a:rPr>
              <a:t>)</a:t>
            </a:r>
            <a:r>
              <a:rPr lang="en-US" sz="2600" dirty="0">
                <a:solidFill>
                  <a:srgbClr val="FFFFFF"/>
                </a:solidFill>
                <a:latin typeface="Corbel" charset="0"/>
              </a:rPr>
              <a:t> to within +/- </a:t>
            </a:r>
            <a:r>
              <a:rPr lang="en-US" sz="2600" dirty="0">
                <a:solidFill>
                  <a:srgbClr val="FFFFFF"/>
                </a:solidFill>
                <a:latin typeface="Symbol" charset="2"/>
                <a:cs typeface="Symbol" charset="2"/>
              </a:rPr>
              <a:t>e</a:t>
            </a:r>
            <a:r>
              <a:rPr lang="en-US" sz="2600" dirty="0">
                <a:solidFill>
                  <a:srgbClr val="FFFFFF"/>
                </a:solidFill>
                <a:latin typeface="Corbel" charset="0"/>
              </a:rPr>
              <a:t> (</a:t>
            </a:r>
            <a:r>
              <a:rPr lang="en-US" sz="2600" dirty="0" err="1">
                <a:solidFill>
                  <a:srgbClr val="FFFFFF"/>
                </a:solidFill>
                <a:latin typeface="Corbel" charset="0"/>
              </a:rPr>
              <a:t>w.h.p</a:t>
            </a:r>
            <a:r>
              <a:rPr lang="en-US" sz="2600" dirty="0">
                <a:solidFill>
                  <a:srgbClr val="FFFFFF"/>
                </a:solidFill>
                <a:latin typeface="Corbel" charset="0"/>
              </a:rPr>
              <a:t>)?</a:t>
            </a:r>
            <a:endParaRPr lang="en-US" sz="2600" b="1" dirty="0" smtClean="0">
              <a:solidFill>
                <a:srgbClr val="FFFFFF"/>
              </a:solidFill>
              <a:latin typeface="Corbel" charset="0"/>
            </a:endParaRPr>
          </a:p>
          <a:p>
            <a:endParaRPr lang="en-US" sz="2600" b="1" dirty="0" smtClean="0">
              <a:solidFill>
                <a:srgbClr val="FFFFFF"/>
              </a:solidFill>
              <a:latin typeface="Corbel" charset="0"/>
            </a:endParaRPr>
          </a:p>
          <a:p>
            <a:r>
              <a:rPr lang="en-US" sz="2600" b="1" dirty="0" smtClean="0">
                <a:solidFill>
                  <a:srgbClr val="FFFFFF"/>
                </a:solidFill>
                <a:latin typeface="Corbel" charset="0"/>
              </a:rPr>
              <a:t>Q3</a:t>
            </a:r>
            <a:r>
              <a:rPr lang="en-US" sz="2600" dirty="0" smtClean="0">
                <a:solidFill>
                  <a:srgbClr val="FFFFFF"/>
                </a:solidFill>
                <a:latin typeface="Corbel" charset="0"/>
              </a:rPr>
              <a:t>: </a:t>
            </a:r>
            <a:r>
              <a:rPr lang="en-US" sz="2600" dirty="0">
                <a:solidFill>
                  <a:srgbClr val="FFFFFF"/>
                </a:solidFill>
                <a:latin typeface="Corbel" charset="0"/>
              </a:rPr>
              <a:t>Given </a:t>
            </a:r>
            <a:r>
              <a:rPr lang="en-US" sz="2600" dirty="0" smtClean="0">
                <a:solidFill>
                  <a:srgbClr val="FFFFFF"/>
                </a:solidFill>
                <a:latin typeface="Corbel" charset="0"/>
              </a:rPr>
              <a:t>samples </a:t>
            </a:r>
            <a:r>
              <a:rPr lang="en-US" sz="2600" dirty="0">
                <a:solidFill>
                  <a:srgbClr val="FFFFFF"/>
                </a:solidFill>
                <a:latin typeface="Corbel" charset="0"/>
              </a:rPr>
              <a:t>from </a:t>
            </a:r>
            <a:r>
              <a:rPr lang="en-US" sz="2600" i="1" dirty="0">
                <a:solidFill>
                  <a:srgbClr val="FFFFFF"/>
                </a:solidFill>
                <a:latin typeface="Corbel" charset="0"/>
              </a:rPr>
              <a:t>D1</a:t>
            </a:r>
            <a:r>
              <a:rPr lang="en-US" sz="2600" dirty="0">
                <a:solidFill>
                  <a:srgbClr val="FFFFFF"/>
                </a:solidFill>
                <a:latin typeface="Corbel" charset="0"/>
              </a:rPr>
              <a:t> and </a:t>
            </a:r>
            <a:r>
              <a:rPr lang="en-US" sz="2600" i="1" dirty="0">
                <a:solidFill>
                  <a:srgbClr val="FFFFFF"/>
                </a:solidFill>
                <a:latin typeface="Corbel" charset="0"/>
              </a:rPr>
              <a:t>D2 </a:t>
            </a:r>
            <a:r>
              <a:rPr lang="en-US" sz="2600" dirty="0">
                <a:solidFill>
                  <a:srgbClr val="FFFFFF"/>
                </a:solidFill>
                <a:latin typeface="Corbel" charset="0"/>
              </a:rPr>
              <a:t>supported on {1,2,…,</a:t>
            </a:r>
            <a:r>
              <a:rPr lang="en-US" sz="2600" i="1" dirty="0">
                <a:solidFill>
                  <a:srgbClr val="FFFFFF"/>
                </a:solidFill>
                <a:latin typeface="Corbel" charset="0"/>
              </a:rPr>
              <a:t>n</a:t>
            </a:r>
            <a:r>
              <a:rPr lang="en-US" sz="2600" dirty="0">
                <a:solidFill>
                  <a:srgbClr val="FFFFFF"/>
                </a:solidFill>
                <a:latin typeface="Corbel" charset="0"/>
              </a:rPr>
              <a:t>}, </a:t>
            </a:r>
            <a:r>
              <a:rPr lang="en-US" sz="2600" dirty="0" smtClean="0">
                <a:solidFill>
                  <a:srgbClr val="FFFFFF"/>
                </a:solidFill>
                <a:latin typeface="Corbel" charset="0"/>
              </a:rPr>
              <a:t>what sample size is </a:t>
            </a:r>
            <a:r>
              <a:rPr lang="en-US" sz="2600" dirty="0">
                <a:solidFill>
                  <a:srgbClr val="FFFFFF"/>
                </a:solidFill>
                <a:latin typeface="Corbel" charset="0"/>
              </a:rPr>
              <a:t>required to estimate </a:t>
            </a:r>
            <a:r>
              <a:rPr lang="en-US" sz="2600" dirty="0" err="1">
                <a:solidFill>
                  <a:srgbClr val="FFFF00"/>
                </a:solidFill>
                <a:latin typeface="Corbel" charset="0"/>
              </a:rPr>
              <a:t>Dist</a:t>
            </a:r>
            <a:r>
              <a:rPr lang="en-US" sz="2600" dirty="0">
                <a:solidFill>
                  <a:srgbClr val="FFFF00"/>
                </a:solidFill>
                <a:latin typeface="Corbel" charset="0"/>
              </a:rPr>
              <a:t>(D1,D2)</a:t>
            </a:r>
            <a:r>
              <a:rPr lang="en-US" sz="2600" dirty="0">
                <a:solidFill>
                  <a:srgbClr val="FFFFFF"/>
                </a:solidFill>
                <a:latin typeface="Corbel" charset="0"/>
              </a:rPr>
              <a:t> to within +/- </a:t>
            </a:r>
            <a:r>
              <a:rPr lang="en-US" sz="2600" dirty="0">
                <a:solidFill>
                  <a:srgbClr val="FFFFFF"/>
                </a:solidFill>
                <a:latin typeface="Symbol" charset="2"/>
                <a:cs typeface="Symbol" charset="2"/>
              </a:rPr>
              <a:t>e</a:t>
            </a:r>
            <a:r>
              <a:rPr lang="en-US" sz="2600" dirty="0">
                <a:solidFill>
                  <a:srgbClr val="FFFFFF"/>
                </a:solidFill>
                <a:latin typeface="Corbel" charset="0"/>
              </a:rPr>
              <a:t> (</a:t>
            </a:r>
            <a:r>
              <a:rPr lang="en-US" sz="2600" dirty="0" err="1">
                <a:solidFill>
                  <a:srgbClr val="FFFFFF"/>
                </a:solidFill>
                <a:latin typeface="Corbel" charset="0"/>
              </a:rPr>
              <a:t>w.h.p</a:t>
            </a:r>
            <a:r>
              <a:rPr lang="en-US" sz="2600" dirty="0">
                <a:solidFill>
                  <a:srgbClr val="FFFFFF"/>
                </a:solidFill>
                <a:latin typeface="Corbel" charset="0"/>
              </a:rPr>
              <a:t>)?</a:t>
            </a:r>
          </a:p>
          <a:p>
            <a:r>
              <a:rPr lang="en-US" sz="2600" dirty="0" smtClean="0">
                <a:solidFill>
                  <a:srgbClr val="FFFFFF"/>
                </a:solidFill>
                <a:latin typeface="Corbel" charset="0"/>
              </a:rPr>
              <a:t>…</a:t>
            </a:r>
          </a:p>
        </p:txBody>
      </p:sp>
      <p:pic>
        <p:nvPicPr>
          <p:cNvPr id="4" name="Picture 3"/>
          <p:cNvPicPr>
            <a:picLocks noChangeAspect="1"/>
          </p:cNvPicPr>
          <p:nvPr/>
        </p:nvPicPr>
        <p:blipFill>
          <a:blip r:embed="rId5"/>
          <a:stretch>
            <a:fillRect/>
          </a:stretch>
        </p:blipFill>
        <p:spPr>
          <a:xfrm>
            <a:off x="133350" y="3352800"/>
            <a:ext cx="1543050" cy="1371600"/>
          </a:xfrm>
          <a:prstGeom prst="rect">
            <a:avLst/>
          </a:prstGeom>
        </p:spPr>
      </p:pic>
      <p:pic>
        <p:nvPicPr>
          <p:cNvPr id="5" name="Picture 4"/>
          <p:cNvPicPr>
            <a:picLocks noChangeAspect="1"/>
          </p:cNvPicPr>
          <p:nvPr/>
        </p:nvPicPr>
        <p:blipFill>
          <a:blip r:embed="rId6"/>
          <a:stretch>
            <a:fillRect/>
          </a:stretch>
        </p:blipFill>
        <p:spPr>
          <a:xfrm>
            <a:off x="381000" y="805161"/>
            <a:ext cx="1191955" cy="106680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301642442"/>
              </p:ext>
            </p:extLst>
          </p:nvPr>
        </p:nvGraphicFramePr>
        <p:xfrm>
          <a:off x="1905000" y="2444095"/>
          <a:ext cx="6096000" cy="370840"/>
        </p:xfrm>
        <a:graphic>
          <a:graphicData uri="http://schemas.openxmlformats.org/drawingml/2006/table">
            <a:tbl>
              <a:tblPr firstRow="1" bandRow="1">
                <a:tableStyleId>{5C22544A-7EE6-4342-B048-85BDC9FD1C3A}</a:tableStyleId>
              </a:tblPr>
              <a:tblGrid>
                <a:gridCol w="304800"/>
                <a:gridCol w="304800"/>
                <a:gridCol w="304800"/>
                <a:gridCol w="304800"/>
                <a:gridCol w="304800"/>
                <a:gridCol w="304800"/>
                <a:gridCol w="304800"/>
                <a:gridCol w="304800"/>
                <a:gridCol w="304800"/>
                <a:gridCol w="304800"/>
                <a:gridCol w="304800"/>
                <a:gridCol w="304800"/>
                <a:gridCol w="304800"/>
                <a:gridCol w="304800"/>
                <a:gridCol w="304800"/>
                <a:gridCol w="304800"/>
                <a:gridCol w="304800"/>
                <a:gridCol w="304800"/>
                <a:gridCol w="304800"/>
                <a:gridCol w="304800"/>
              </a:tblGrid>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8" name="Down Arrow 7"/>
          <p:cNvSpPr/>
          <p:nvPr/>
        </p:nvSpPr>
        <p:spPr>
          <a:xfrm>
            <a:off x="3200400" y="2129135"/>
            <a:ext cx="152400" cy="304800"/>
          </a:xfrm>
          <a:prstGeom prst="downArrow">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own Arrow 9"/>
          <p:cNvSpPr/>
          <p:nvPr/>
        </p:nvSpPr>
        <p:spPr>
          <a:xfrm>
            <a:off x="4419600" y="2129135"/>
            <a:ext cx="152400" cy="304800"/>
          </a:xfrm>
          <a:prstGeom prst="downArrow">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Down Arrow 10"/>
          <p:cNvSpPr/>
          <p:nvPr/>
        </p:nvSpPr>
        <p:spPr>
          <a:xfrm>
            <a:off x="6553200" y="2129135"/>
            <a:ext cx="152400" cy="304800"/>
          </a:xfrm>
          <a:prstGeom prst="downArrow">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Down Arrow 11"/>
          <p:cNvSpPr/>
          <p:nvPr/>
        </p:nvSpPr>
        <p:spPr>
          <a:xfrm>
            <a:off x="5029200" y="2129135"/>
            <a:ext cx="152400" cy="304800"/>
          </a:xfrm>
          <a:prstGeom prst="downArrow">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wn Arrow 12"/>
          <p:cNvSpPr/>
          <p:nvPr/>
        </p:nvSpPr>
        <p:spPr>
          <a:xfrm>
            <a:off x="2895600" y="2129135"/>
            <a:ext cx="152400" cy="304800"/>
          </a:xfrm>
          <a:prstGeom prst="downArrow">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819400" y="2357735"/>
            <a:ext cx="429268" cy="461665"/>
          </a:xfrm>
          <a:prstGeom prst="rect">
            <a:avLst/>
          </a:prstGeom>
          <a:noFill/>
        </p:spPr>
        <p:txBody>
          <a:bodyPr wrap="none" rtlCol="0">
            <a:spAutoFit/>
          </a:bodyPr>
          <a:lstStyle/>
          <a:p>
            <a:r>
              <a:rPr lang="en-US" sz="2400" b="1" i="1" dirty="0" smtClean="0">
                <a:solidFill>
                  <a:srgbClr val="800000"/>
                </a:solidFill>
              </a:rPr>
              <a:t>a</a:t>
            </a:r>
            <a:endParaRPr lang="en-US" sz="2400" b="1" i="1" dirty="0">
              <a:solidFill>
                <a:srgbClr val="800000"/>
              </a:solidFill>
            </a:endParaRPr>
          </a:p>
        </p:txBody>
      </p:sp>
      <p:sp>
        <p:nvSpPr>
          <p:cNvPr id="15" name="TextBox 14"/>
          <p:cNvSpPr txBox="1"/>
          <p:nvPr/>
        </p:nvSpPr>
        <p:spPr>
          <a:xfrm>
            <a:off x="4953000" y="2357735"/>
            <a:ext cx="276868" cy="461665"/>
          </a:xfrm>
          <a:prstGeom prst="rect">
            <a:avLst/>
          </a:prstGeom>
          <a:noFill/>
        </p:spPr>
        <p:txBody>
          <a:bodyPr wrap="square" rtlCol="0">
            <a:spAutoFit/>
          </a:bodyPr>
          <a:lstStyle/>
          <a:p>
            <a:r>
              <a:rPr lang="en-US" sz="2400" b="1" i="1" dirty="0">
                <a:solidFill>
                  <a:srgbClr val="800000"/>
                </a:solidFill>
              </a:rPr>
              <a:t>b</a:t>
            </a:r>
          </a:p>
        </p:txBody>
      </p:sp>
      <p:sp>
        <p:nvSpPr>
          <p:cNvPr id="16" name="TextBox 15"/>
          <p:cNvSpPr txBox="1"/>
          <p:nvPr/>
        </p:nvSpPr>
        <p:spPr>
          <a:xfrm>
            <a:off x="4343400" y="2357735"/>
            <a:ext cx="429268" cy="461665"/>
          </a:xfrm>
          <a:prstGeom prst="rect">
            <a:avLst/>
          </a:prstGeom>
          <a:noFill/>
        </p:spPr>
        <p:txBody>
          <a:bodyPr wrap="none" rtlCol="0">
            <a:spAutoFit/>
          </a:bodyPr>
          <a:lstStyle/>
          <a:p>
            <a:r>
              <a:rPr lang="en-US" sz="2400" b="1" i="1" dirty="0" smtClean="0">
                <a:solidFill>
                  <a:srgbClr val="800000"/>
                </a:solidFill>
              </a:rPr>
              <a:t>a</a:t>
            </a:r>
            <a:endParaRPr lang="en-US" sz="2400" b="1" i="1" dirty="0">
              <a:solidFill>
                <a:srgbClr val="800000"/>
              </a:solidFill>
            </a:endParaRPr>
          </a:p>
        </p:txBody>
      </p:sp>
      <p:sp>
        <p:nvSpPr>
          <p:cNvPr id="17" name="TextBox 16"/>
          <p:cNvSpPr txBox="1"/>
          <p:nvPr/>
        </p:nvSpPr>
        <p:spPr>
          <a:xfrm>
            <a:off x="6477000" y="2357735"/>
            <a:ext cx="397558" cy="461665"/>
          </a:xfrm>
          <a:prstGeom prst="rect">
            <a:avLst/>
          </a:prstGeom>
          <a:noFill/>
        </p:spPr>
        <p:txBody>
          <a:bodyPr wrap="none" rtlCol="0">
            <a:spAutoFit/>
          </a:bodyPr>
          <a:lstStyle/>
          <a:p>
            <a:r>
              <a:rPr lang="en-US" sz="2400" b="1" i="1" dirty="0">
                <a:solidFill>
                  <a:srgbClr val="800000"/>
                </a:solidFill>
              </a:rPr>
              <a:t>c</a:t>
            </a:r>
          </a:p>
        </p:txBody>
      </p:sp>
      <p:sp>
        <p:nvSpPr>
          <p:cNvPr id="18" name="TextBox 17"/>
          <p:cNvSpPr txBox="1"/>
          <p:nvPr/>
        </p:nvSpPr>
        <p:spPr>
          <a:xfrm>
            <a:off x="3124200" y="2357735"/>
            <a:ext cx="397558" cy="461665"/>
          </a:xfrm>
          <a:prstGeom prst="rect">
            <a:avLst/>
          </a:prstGeom>
          <a:noFill/>
        </p:spPr>
        <p:txBody>
          <a:bodyPr wrap="none" rtlCol="0">
            <a:spAutoFit/>
          </a:bodyPr>
          <a:lstStyle/>
          <a:p>
            <a:r>
              <a:rPr lang="en-US" sz="2400" b="1" i="1" dirty="0">
                <a:solidFill>
                  <a:srgbClr val="800000"/>
                </a:solidFill>
              </a:rPr>
              <a:t>c</a:t>
            </a:r>
          </a:p>
        </p:txBody>
      </p:sp>
      <p:sp>
        <p:nvSpPr>
          <p:cNvPr id="14" name="Rectangle 13"/>
          <p:cNvSpPr/>
          <p:nvPr/>
        </p:nvSpPr>
        <p:spPr>
          <a:xfrm>
            <a:off x="0" y="685800"/>
            <a:ext cx="8991600" cy="6019800"/>
          </a:xfrm>
          <a:prstGeom prst="rect">
            <a:avLst/>
          </a:prstGeom>
          <a:solidFill>
            <a:schemeClr val="bg1">
              <a:alpha val="8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228600" y="1905000"/>
            <a:ext cx="8610600" cy="0"/>
          </a:xfrm>
          <a:prstGeom prst="line">
            <a:avLst/>
          </a:prstGeom>
          <a:ln w="34925">
            <a:solidFill>
              <a:schemeClr val="tx1"/>
            </a:solidFill>
          </a:ln>
          <a:effectLst>
            <a:glow rad="63500">
              <a:schemeClr val="tx1">
                <a:alpha val="45000"/>
              </a:schemeClr>
            </a:glow>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304800" y="3352800"/>
            <a:ext cx="1600200" cy="0"/>
          </a:xfrm>
          <a:prstGeom prst="line">
            <a:avLst/>
          </a:prstGeom>
          <a:ln w="34925">
            <a:solidFill>
              <a:schemeClr val="tx1"/>
            </a:solidFill>
          </a:ln>
          <a:effectLst>
            <a:glow rad="63500">
              <a:schemeClr val="tx1">
                <a:alpha val="45000"/>
              </a:schemeClr>
            </a:glow>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629400" y="1447800"/>
            <a:ext cx="0" cy="4876800"/>
          </a:xfrm>
          <a:prstGeom prst="line">
            <a:avLst/>
          </a:prstGeom>
          <a:ln w="34925">
            <a:solidFill>
              <a:schemeClr val="tx1"/>
            </a:solidFill>
          </a:ln>
          <a:effectLst>
            <a:glow rad="63500">
              <a:schemeClr val="tx1">
                <a:alpha val="45000"/>
              </a:schemeClr>
            </a:glow>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28600" y="1219200"/>
            <a:ext cx="1905000" cy="4401205"/>
          </a:xfrm>
          <a:prstGeom prst="rect">
            <a:avLst/>
          </a:prstGeom>
          <a:noFill/>
        </p:spPr>
        <p:txBody>
          <a:bodyPr wrap="square" rtlCol="0">
            <a:spAutoFit/>
          </a:bodyPr>
          <a:lstStyle/>
          <a:p>
            <a:r>
              <a:rPr lang="en-US" sz="3000" dirty="0" smtClean="0"/>
              <a:t>                         </a:t>
            </a:r>
          </a:p>
          <a:p>
            <a:endParaRPr lang="en-US" sz="3000" dirty="0"/>
          </a:p>
          <a:p>
            <a:r>
              <a:rPr lang="en-US" sz="3000" dirty="0" smtClean="0"/>
              <a:t>Distinct</a:t>
            </a:r>
            <a:endParaRPr lang="en-US" sz="3000" dirty="0"/>
          </a:p>
          <a:p>
            <a:r>
              <a:rPr lang="en-US" sz="3000" dirty="0" smtClean="0"/>
              <a:t>Elements</a:t>
            </a:r>
          </a:p>
          <a:p>
            <a:endParaRPr lang="en-US" sz="3000" dirty="0" smtClean="0"/>
          </a:p>
          <a:p>
            <a:endParaRPr lang="en-US" sz="3000" dirty="0"/>
          </a:p>
          <a:p>
            <a:r>
              <a:rPr lang="en-US" sz="3000" dirty="0" smtClean="0"/>
              <a:t>Entropy</a:t>
            </a:r>
          </a:p>
          <a:p>
            <a:endParaRPr lang="en-US" sz="1000" dirty="0" smtClean="0"/>
          </a:p>
          <a:p>
            <a:endParaRPr lang="en-US" sz="3000" dirty="0" smtClean="0"/>
          </a:p>
          <a:p>
            <a:r>
              <a:rPr lang="en-US" sz="3000" dirty="0" smtClean="0"/>
              <a:t>Distance</a:t>
            </a:r>
            <a:endParaRPr lang="en-US" sz="3000" dirty="0"/>
          </a:p>
        </p:txBody>
      </p:sp>
      <p:cxnSp>
        <p:nvCxnSpPr>
          <p:cNvPr id="24" name="Straight Connector 23"/>
          <p:cNvCxnSpPr/>
          <p:nvPr/>
        </p:nvCxnSpPr>
        <p:spPr>
          <a:xfrm>
            <a:off x="304800" y="4953000"/>
            <a:ext cx="1600200" cy="0"/>
          </a:xfrm>
          <a:prstGeom prst="line">
            <a:avLst/>
          </a:prstGeom>
          <a:ln w="34925">
            <a:solidFill>
              <a:schemeClr val="tx1"/>
            </a:solidFill>
          </a:ln>
          <a:effectLst>
            <a:glow rad="63500">
              <a:schemeClr val="tx1">
                <a:alpha val="45000"/>
              </a:schemeClr>
            </a:glow>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304800" y="6324600"/>
            <a:ext cx="8534400" cy="0"/>
          </a:xfrm>
          <a:prstGeom prst="line">
            <a:avLst/>
          </a:prstGeom>
          <a:ln w="34925">
            <a:solidFill>
              <a:schemeClr val="tx1"/>
            </a:solidFill>
          </a:ln>
          <a:effectLst>
            <a:glow rad="63500">
              <a:schemeClr val="tx1">
                <a:alpha val="45000"/>
              </a:schemeClr>
            </a:glow>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3810000" y="1295400"/>
            <a:ext cx="0" cy="5029200"/>
          </a:xfrm>
          <a:prstGeom prst="line">
            <a:avLst/>
          </a:prstGeom>
          <a:ln w="34925">
            <a:solidFill>
              <a:schemeClr val="tx1"/>
            </a:solidFill>
          </a:ln>
          <a:effectLst>
            <a:glow rad="63500">
              <a:schemeClr val="tx1">
                <a:alpha val="45000"/>
              </a:schemeClr>
            </a:glow>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1905000" y="1295400"/>
            <a:ext cx="0" cy="5029200"/>
          </a:xfrm>
          <a:prstGeom prst="line">
            <a:avLst/>
          </a:prstGeom>
          <a:ln w="34925">
            <a:solidFill>
              <a:schemeClr val="tx1"/>
            </a:solidFill>
          </a:ln>
          <a:effectLst>
            <a:glow rad="63500">
              <a:schemeClr val="tx1">
                <a:alpha val="45000"/>
              </a:schemeClr>
            </a:glow>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1886448" y="4495800"/>
            <a:ext cx="2228352" cy="646331"/>
          </a:xfrm>
          <a:prstGeom prst="rect">
            <a:avLst/>
          </a:prstGeom>
          <a:noFill/>
        </p:spPr>
        <p:txBody>
          <a:bodyPr wrap="square" rtlCol="0">
            <a:spAutoFit/>
          </a:bodyPr>
          <a:lstStyle/>
          <a:p>
            <a:r>
              <a:rPr lang="en-US" sz="3600" dirty="0" smtClean="0"/>
              <a:t>O(</a:t>
            </a:r>
            <a:r>
              <a:rPr lang="en-US" sz="3600" i="1" dirty="0" smtClean="0"/>
              <a:t>n </a:t>
            </a:r>
            <a:r>
              <a:rPr lang="en-US" sz="3600" dirty="0" err="1" smtClean="0"/>
              <a:t>log</a:t>
            </a:r>
            <a:r>
              <a:rPr lang="en-US" sz="3600" i="1" dirty="0" err="1" smtClean="0"/>
              <a:t>n</a:t>
            </a:r>
            <a:r>
              <a:rPr lang="en-US" sz="3600" dirty="0" smtClean="0"/>
              <a:t>)</a:t>
            </a:r>
            <a:endParaRPr lang="en-US" sz="3600" dirty="0"/>
          </a:p>
        </p:txBody>
      </p:sp>
      <p:sp>
        <p:nvSpPr>
          <p:cNvPr id="29" name="TextBox 28"/>
          <p:cNvSpPr txBox="1"/>
          <p:nvPr/>
        </p:nvSpPr>
        <p:spPr>
          <a:xfrm>
            <a:off x="3791448" y="1828800"/>
            <a:ext cx="2228352" cy="646331"/>
          </a:xfrm>
          <a:prstGeom prst="rect">
            <a:avLst/>
          </a:prstGeom>
          <a:noFill/>
        </p:spPr>
        <p:txBody>
          <a:bodyPr wrap="square" rtlCol="0">
            <a:spAutoFit/>
          </a:bodyPr>
          <a:lstStyle/>
          <a:p>
            <a:endParaRPr lang="en-US" sz="3600" dirty="0"/>
          </a:p>
        </p:txBody>
      </p:sp>
      <p:sp>
        <p:nvSpPr>
          <p:cNvPr id="30" name="TextBox 29"/>
          <p:cNvSpPr txBox="1"/>
          <p:nvPr/>
        </p:nvSpPr>
        <p:spPr>
          <a:xfrm>
            <a:off x="2057400" y="1182469"/>
            <a:ext cx="1524000" cy="646331"/>
          </a:xfrm>
          <a:prstGeom prst="rect">
            <a:avLst/>
          </a:prstGeom>
          <a:noFill/>
        </p:spPr>
        <p:txBody>
          <a:bodyPr wrap="square" rtlCol="0">
            <a:spAutoFit/>
          </a:bodyPr>
          <a:lstStyle/>
          <a:p>
            <a:r>
              <a:rPr lang="en-US" sz="3600" dirty="0" smtClean="0"/>
              <a:t>Trivial</a:t>
            </a:r>
            <a:endParaRPr lang="en-US" sz="3600" dirty="0"/>
          </a:p>
        </p:txBody>
      </p:sp>
      <p:cxnSp>
        <p:nvCxnSpPr>
          <p:cNvPr id="31" name="Straight Connector 30"/>
          <p:cNvCxnSpPr/>
          <p:nvPr/>
        </p:nvCxnSpPr>
        <p:spPr>
          <a:xfrm>
            <a:off x="3810000" y="3352800"/>
            <a:ext cx="2819400" cy="0"/>
          </a:xfrm>
          <a:prstGeom prst="line">
            <a:avLst/>
          </a:prstGeom>
          <a:ln w="34925">
            <a:solidFill>
              <a:schemeClr val="tx1"/>
            </a:solidFill>
          </a:ln>
          <a:effectLst>
            <a:glow rad="63500">
              <a:schemeClr val="tx1">
                <a:alpha val="45000"/>
              </a:schemeClr>
            </a:glow>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3810000" y="4800600"/>
            <a:ext cx="2819400" cy="0"/>
          </a:xfrm>
          <a:prstGeom prst="line">
            <a:avLst/>
          </a:prstGeom>
          <a:ln w="34925">
            <a:solidFill>
              <a:schemeClr val="tx1"/>
            </a:solidFill>
          </a:ln>
          <a:effectLst>
            <a:glow rad="63500">
              <a:schemeClr val="tx1">
                <a:alpha val="45000"/>
              </a:schemeClr>
            </a:glow>
          </a:effectLst>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3791448" y="1828800"/>
            <a:ext cx="3066552" cy="4154983"/>
          </a:xfrm>
          <a:prstGeom prst="rect">
            <a:avLst/>
          </a:prstGeom>
          <a:noFill/>
        </p:spPr>
        <p:txBody>
          <a:bodyPr wrap="square" rtlCol="0">
            <a:spAutoFit/>
          </a:bodyPr>
          <a:lstStyle/>
          <a:p>
            <a:r>
              <a:rPr lang="en-US" sz="2000" dirty="0" smtClean="0"/>
              <a:t>              </a:t>
            </a:r>
            <a:r>
              <a:rPr lang="en-US" sz="3000" dirty="0" smtClean="0">
                <a:latin typeface="Symbol" charset="2"/>
                <a:cs typeface="Symbol" charset="2"/>
              </a:rPr>
              <a:t>O</a:t>
            </a:r>
            <a:r>
              <a:rPr lang="en-US" sz="3000" b="1" dirty="0" smtClean="0"/>
              <a:t>(</a:t>
            </a:r>
            <a:r>
              <a:rPr lang="en-US" sz="3000" b="1" i="1" dirty="0" smtClean="0"/>
              <a:t>n</a:t>
            </a:r>
            <a:r>
              <a:rPr lang="en-US" sz="3000" b="1" dirty="0" smtClean="0"/>
              <a:t>)</a:t>
            </a:r>
          </a:p>
          <a:p>
            <a:r>
              <a:rPr lang="en-US" sz="2000" dirty="0" smtClean="0"/>
              <a:t>[Bar </a:t>
            </a:r>
            <a:r>
              <a:rPr lang="en-US" sz="2000" dirty="0" err="1" smtClean="0"/>
              <a:t>Yossef</a:t>
            </a:r>
            <a:r>
              <a:rPr lang="en-US" sz="2000" dirty="0" smtClean="0"/>
              <a:t> et al.’01]</a:t>
            </a:r>
          </a:p>
          <a:p>
            <a:r>
              <a:rPr lang="en-US" sz="2000" dirty="0" smtClean="0"/>
              <a:t>[P. Valiant, ‘08]</a:t>
            </a:r>
          </a:p>
          <a:p>
            <a:r>
              <a:rPr lang="en-US" sz="2000" dirty="0" smtClean="0"/>
              <a:t>[</a:t>
            </a:r>
            <a:r>
              <a:rPr lang="en-US" sz="2000" dirty="0" err="1" smtClean="0"/>
              <a:t>Raskhodnikova</a:t>
            </a:r>
            <a:r>
              <a:rPr lang="en-US" sz="2000" dirty="0" smtClean="0"/>
              <a:t> et al. ‘09]</a:t>
            </a:r>
          </a:p>
          <a:p>
            <a:endParaRPr lang="en-US" sz="600" dirty="0"/>
          </a:p>
          <a:p>
            <a:r>
              <a:rPr lang="en-US" sz="2000" dirty="0"/>
              <a:t> </a:t>
            </a:r>
            <a:r>
              <a:rPr lang="en-US" sz="2000" dirty="0" smtClean="0"/>
              <a:t>             </a:t>
            </a:r>
            <a:r>
              <a:rPr lang="en-US" sz="3000" dirty="0">
                <a:latin typeface="Symbol" charset="2"/>
                <a:cs typeface="Symbol" charset="2"/>
              </a:rPr>
              <a:t>O</a:t>
            </a:r>
            <a:r>
              <a:rPr lang="en-US" sz="3000" b="1" dirty="0" smtClean="0"/>
              <a:t>(</a:t>
            </a:r>
            <a:r>
              <a:rPr lang="en-US" sz="3000" b="1" i="1" dirty="0"/>
              <a:t>n</a:t>
            </a:r>
            <a:r>
              <a:rPr lang="en-US" sz="3000" b="1" dirty="0" smtClean="0"/>
              <a:t>)</a:t>
            </a:r>
            <a:endParaRPr lang="en-US" sz="2000" dirty="0" smtClean="0"/>
          </a:p>
          <a:p>
            <a:r>
              <a:rPr lang="en-US" sz="2000" dirty="0" smtClean="0"/>
              <a:t> [</a:t>
            </a:r>
            <a:r>
              <a:rPr lang="en-US" sz="2000" dirty="0" err="1" smtClean="0"/>
              <a:t>Batu</a:t>
            </a:r>
            <a:r>
              <a:rPr lang="en-US" sz="2000" dirty="0" smtClean="0"/>
              <a:t> et al.</a:t>
            </a:r>
            <a:r>
              <a:rPr lang="en-US" sz="2000" dirty="0"/>
              <a:t>’</a:t>
            </a:r>
            <a:r>
              <a:rPr lang="en-US" sz="2000" dirty="0" smtClean="0"/>
              <a:t>01,’02]</a:t>
            </a:r>
            <a:endParaRPr lang="en-US" sz="2000" dirty="0"/>
          </a:p>
          <a:p>
            <a:r>
              <a:rPr lang="en-US" sz="2000" dirty="0" smtClean="0">
                <a:solidFill>
                  <a:schemeClr val="accent1">
                    <a:lumMod val="60000"/>
                    <a:lumOff val="40000"/>
                  </a:schemeClr>
                </a:solidFill>
              </a:rPr>
              <a:t>[</a:t>
            </a:r>
            <a:r>
              <a:rPr lang="en-US" sz="2000" dirty="0" err="1" smtClean="0">
                <a:solidFill>
                  <a:schemeClr val="accent1">
                    <a:lumMod val="60000"/>
                    <a:lumOff val="40000"/>
                  </a:schemeClr>
                </a:solidFill>
              </a:rPr>
              <a:t>Paninski</a:t>
            </a:r>
            <a:r>
              <a:rPr lang="en-US" sz="2000" dirty="0" smtClean="0">
                <a:solidFill>
                  <a:schemeClr val="accent1">
                    <a:lumMod val="60000"/>
                    <a:lumOff val="40000"/>
                  </a:schemeClr>
                </a:solidFill>
              </a:rPr>
              <a:t>, </a:t>
            </a:r>
            <a:r>
              <a:rPr lang="fr-FR" sz="2000" dirty="0" smtClean="0">
                <a:solidFill>
                  <a:schemeClr val="accent1">
                    <a:lumMod val="60000"/>
                    <a:lumOff val="40000"/>
                  </a:schemeClr>
                </a:solidFill>
              </a:rPr>
              <a:t>’</a:t>
            </a:r>
            <a:r>
              <a:rPr lang="en-US" sz="2000" dirty="0" smtClean="0">
                <a:solidFill>
                  <a:schemeClr val="accent1">
                    <a:lumMod val="60000"/>
                    <a:lumOff val="40000"/>
                  </a:schemeClr>
                </a:solidFill>
              </a:rPr>
              <a:t>03,’04]</a:t>
            </a:r>
          </a:p>
          <a:p>
            <a:r>
              <a:rPr lang="en-US" sz="2000" dirty="0" smtClean="0"/>
              <a:t>[</a:t>
            </a:r>
            <a:r>
              <a:rPr lang="en-US" sz="2000" dirty="0" err="1" smtClean="0"/>
              <a:t>Dasgupta</a:t>
            </a:r>
            <a:r>
              <a:rPr lang="en-US" sz="2000" dirty="0" smtClean="0"/>
              <a:t> </a:t>
            </a:r>
            <a:r>
              <a:rPr lang="en-US" sz="2000" dirty="0"/>
              <a:t>et al, </a:t>
            </a:r>
            <a:r>
              <a:rPr lang="fr-FR" sz="2000" dirty="0"/>
              <a:t>’</a:t>
            </a:r>
            <a:r>
              <a:rPr lang="en-US" sz="2000" dirty="0"/>
              <a:t>05</a:t>
            </a:r>
            <a:r>
              <a:rPr lang="en-US" sz="2000" dirty="0" smtClean="0"/>
              <a:t>]</a:t>
            </a:r>
          </a:p>
          <a:p>
            <a:endParaRPr lang="en-US" sz="800" dirty="0" smtClean="0"/>
          </a:p>
          <a:p>
            <a:r>
              <a:rPr lang="en-US" sz="3000" dirty="0" smtClean="0">
                <a:latin typeface="Symbol" charset="2"/>
                <a:cs typeface="Symbol" charset="2"/>
              </a:rPr>
              <a:t>       O</a:t>
            </a:r>
            <a:r>
              <a:rPr lang="en-US" sz="3000" b="1" dirty="0" smtClean="0"/>
              <a:t>(</a:t>
            </a:r>
            <a:r>
              <a:rPr lang="en-US" sz="3000" b="1" i="1" dirty="0"/>
              <a:t>n</a:t>
            </a:r>
            <a:r>
              <a:rPr lang="en-US" sz="3000" b="1" dirty="0" smtClean="0"/>
              <a:t>)</a:t>
            </a:r>
          </a:p>
          <a:p>
            <a:r>
              <a:rPr lang="en-US" sz="2000" dirty="0" smtClean="0"/>
              <a:t>[</a:t>
            </a:r>
            <a:r>
              <a:rPr lang="en-US" sz="2000" dirty="0" err="1" smtClean="0"/>
              <a:t>Goldreich</a:t>
            </a:r>
            <a:r>
              <a:rPr lang="en-US" sz="2000" dirty="0" smtClean="0"/>
              <a:t> et al. ‘96]</a:t>
            </a:r>
          </a:p>
          <a:p>
            <a:r>
              <a:rPr lang="en-US" sz="2000" dirty="0" smtClean="0"/>
              <a:t>[</a:t>
            </a:r>
            <a:r>
              <a:rPr lang="en-US" sz="2000" dirty="0" err="1" smtClean="0"/>
              <a:t>Batu</a:t>
            </a:r>
            <a:r>
              <a:rPr lang="en-US" sz="2000" dirty="0" smtClean="0"/>
              <a:t> et al. ‘00,’01] </a:t>
            </a:r>
          </a:p>
        </p:txBody>
      </p:sp>
      <p:sp>
        <p:nvSpPr>
          <p:cNvPr id="34" name="TextBox 33"/>
          <p:cNvSpPr txBox="1"/>
          <p:nvPr/>
        </p:nvSpPr>
        <p:spPr>
          <a:xfrm>
            <a:off x="6763248" y="3276600"/>
            <a:ext cx="2228352" cy="707886"/>
          </a:xfrm>
          <a:prstGeom prst="rect">
            <a:avLst/>
          </a:prstGeom>
          <a:noFill/>
        </p:spPr>
        <p:txBody>
          <a:bodyPr wrap="square" rtlCol="0">
            <a:spAutoFit/>
          </a:bodyPr>
          <a:lstStyle/>
          <a:p>
            <a:r>
              <a:rPr lang="en-US" sz="3600" dirty="0">
                <a:solidFill>
                  <a:srgbClr val="8BE6FF"/>
                </a:solidFill>
                <a:latin typeface="Symbol" charset="2"/>
                <a:cs typeface="Symbol" charset="2"/>
              </a:rPr>
              <a:t>Q</a:t>
            </a:r>
            <a:r>
              <a:rPr lang="en-US" sz="4000" dirty="0" smtClean="0">
                <a:solidFill>
                  <a:srgbClr val="8BE6FF"/>
                </a:solidFill>
              </a:rPr>
              <a:t>(</a:t>
            </a:r>
            <a:r>
              <a:rPr lang="en-US" sz="3600" i="1" dirty="0" smtClean="0">
                <a:solidFill>
                  <a:srgbClr val="8BE6FF"/>
                </a:solidFill>
              </a:rPr>
              <a:t>             </a:t>
            </a:r>
            <a:r>
              <a:rPr lang="en-US" sz="4000" dirty="0" smtClean="0">
                <a:solidFill>
                  <a:srgbClr val="8BE6FF"/>
                </a:solidFill>
              </a:rPr>
              <a:t>)</a:t>
            </a:r>
            <a:endParaRPr lang="en-US" sz="4000" dirty="0">
              <a:solidFill>
                <a:srgbClr val="8BE6FF"/>
              </a:solidFill>
            </a:endParaRPr>
          </a:p>
        </p:txBody>
      </p:sp>
      <p:sp>
        <p:nvSpPr>
          <p:cNvPr id="35" name="TextBox 34"/>
          <p:cNvSpPr txBox="1"/>
          <p:nvPr/>
        </p:nvSpPr>
        <p:spPr>
          <a:xfrm>
            <a:off x="7391400" y="3066871"/>
            <a:ext cx="1295400" cy="1200329"/>
          </a:xfrm>
          <a:prstGeom prst="rect">
            <a:avLst/>
          </a:prstGeom>
          <a:noFill/>
        </p:spPr>
        <p:txBody>
          <a:bodyPr wrap="square" rtlCol="0">
            <a:spAutoFit/>
          </a:bodyPr>
          <a:lstStyle/>
          <a:p>
            <a:r>
              <a:rPr lang="en-US" sz="3600" i="1" dirty="0">
                <a:solidFill>
                  <a:schemeClr val="accent4">
                    <a:lumMod val="40000"/>
                    <a:lumOff val="60000"/>
                  </a:schemeClr>
                </a:solidFill>
              </a:rPr>
              <a:t> </a:t>
            </a:r>
            <a:r>
              <a:rPr lang="en-US" sz="3600" i="1" dirty="0" smtClean="0">
                <a:solidFill>
                  <a:schemeClr val="accent4">
                    <a:lumMod val="40000"/>
                    <a:lumOff val="60000"/>
                  </a:schemeClr>
                </a:solidFill>
              </a:rPr>
              <a:t>   n</a:t>
            </a:r>
          </a:p>
          <a:p>
            <a:r>
              <a:rPr lang="en-US" sz="3600" dirty="0" smtClean="0">
                <a:solidFill>
                  <a:schemeClr val="accent4">
                    <a:lumMod val="40000"/>
                    <a:lumOff val="60000"/>
                  </a:schemeClr>
                </a:solidFill>
              </a:rPr>
              <a:t>log</a:t>
            </a:r>
            <a:r>
              <a:rPr lang="en-US" sz="3600" i="1" dirty="0" smtClean="0">
                <a:solidFill>
                  <a:schemeClr val="accent4">
                    <a:lumMod val="40000"/>
                    <a:lumOff val="60000"/>
                  </a:schemeClr>
                </a:solidFill>
              </a:rPr>
              <a:t> n</a:t>
            </a:r>
            <a:endParaRPr lang="en-US" sz="3600" dirty="0">
              <a:solidFill>
                <a:schemeClr val="accent4">
                  <a:lumMod val="40000"/>
                  <a:lumOff val="60000"/>
                </a:schemeClr>
              </a:solidFill>
            </a:endParaRPr>
          </a:p>
        </p:txBody>
      </p:sp>
      <p:cxnSp>
        <p:nvCxnSpPr>
          <p:cNvPr id="36" name="Straight Connector 35"/>
          <p:cNvCxnSpPr/>
          <p:nvPr/>
        </p:nvCxnSpPr>
        <p:spPr>
          <a:xfrm>
            <a:off x="7391400" y="3733800"/>
            <a:ext cx="1066800" cy="0"/>
          </a:xfrm>
          <a:prstGeom prst="line">
            <a:avLst/>
          </a:prstGeom>
          <a:ln w="44450">
            <a:solidFill>
              <a:schemeClr val="accent4">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6629400" y="4335959"/>
            <a:ext cx="2895600" cy="430887"/>
          </a:xfrm>
          <a:prstGeom prst="rect">
            <a:avLst/>
          </a:prstGeom>
          <a:noFill/>
        </p:spPr>
        <p:txBody>
          <a:bodyPr wrap="square" rtlCol="0">
            <a:spAutoFit/>
          </a:bodyPr>
          <a:lstStyle/>
          <a:p>
            <a:r>
              <a:rPr lang="en-US" sz="2200" dirty="0" smtClean="0">
                <a:solidFill>
                  <a:schemeClr val="accent4">
                    <a:lumMod val="40000"/>
                    <a:lumOff val="60000"/>
                  </a:schemeClr>
                </a:solidFill>
              </a:rPr>
              <a:t>          [VV11/13]</a:t>
            </a:r>
            <a:endParaRPr lang="en-US" sz="2200" dirty="0">
              <a:solidFill>
                <a:schemeClr val="accent4">
                  <a:lumMod val="40000"/>
                  <a:lumOff val="60000"/>
                </a:schemeClr>
              </a:solidFill>
            </a:endParaRPr>
          </a:p>
        </p:txBody>
      </p:sp>
      <p:sp>
        <p:nvSpPr>
          <p:cNvPr id="38" name="TextBox 37"/>
          <p:cNvSpPr txBox="1"/>
          <p:nvPr/>
        </p:nvSpPr>
        <p:spPr>
          <a:xfrm>
            <a:off x="6934200" y="1182469"/>
            <a:ext cx="1981200" cy="646331"/>
          </a:xfrm>
          <a:prstGeom prst="rect">
            <a:avLst/>
          </a:prstGeom>
          <a:noFill/>
        </p:spPr>
        <p:txBody>
          <a:bodyPr wrap="square" rtlCol="0">
            <a:spAutoFit/>
          </a:bodyPr>
          <a:lstStyle/>
          <a:p>
            <a:r>
              <a:rPr lang="en-US" sz="3600" dirty="0" smtClean="0"/>
              <a:t>Answer</a:t>
            </a:r>
            <a:endParaRPr lang="en-US" sz="3600" dirty="0"/>
          </a:p>
        </p:txBody>
      </p:sp>
      <p:sp>
        <p:nvSpPr>
          <p:cNvPr id="39" name="TextBox 38"/>
          <p:cNvSpPr txBox="1"/>
          <p:nvPr/>
        </p:nvSpPr>
        <p:spPr>
          <a:xfrm>
            <a:off x="4267200" y="1182469"/>
            <a:ext cx="1981200" cy="646331"/>
          </a:xfrm>
          <a:prstGeom prst="rect">
            <a:avLst/>
          </a:prstGeom>
          <a:noFill/>
        </p:spPr>
        <p:txBody>
          <a:bodyPr wrap="square" rtlCol="0">
            <a:spAutoFit/>
          </a:bodyPr>
          <a:lstStyle/>
          <a:p>
            <a:r>
              <a:rPr lang="en-US" sz="3600" dirty="0" smtClean="0"/>
              <a:t>Previous</a:t>
            </a:r>
            <a:endParaRPr lang="en-US" sz="3600" dirty="0"/>
          </a:p>
        </p:txBody>
      </p:sp>
      <p:sp>
        <p:nvSpPr>
          <p:cNvPr id="40" name="TextBox 39"/>
          <p:cNvSpPr txBox="1"/>
          <p:nvPr/>
        </p:nvSpPr>
        <p:spPr>
          <a:xfrm>
            <a:off x="1905000" y="2362200"/>
            <a:ext cx="2228352" cy="646331"/>
          </a:xfrm>
          <a:prstGeom prst="rect">
            <a:avLst/>
          </a:prstGeom>
          <a:noFill/>
        </p:spPr>
        <p:txBody>
          <a:bodyPr wrap="square" rtlCol="0">
            <a:spAutoFit/>
          </a:bodyPr>
          <a:lstStyle/>
          <a:p>
            <a:r>
              <a:rPr lang="en-US" sz="3600" dirty="0"/>
              <a:t> </a:t>
            </a:r>
            <a:r>
              <a:rPr lang="en-US" sz="3600" dirty="0" smtClean="0"/>
              <a:t>    </a:t>
            </a:r>
            <a:r>
              <a:rPr lang="en-US" sz="3600" i="1" dirty="0" smtClean="0"/>
              <a:t>n</a:t>
            </a:r>
            <a:endParaRPr lang="en-US" sz="3600" dirty="0"/>
          </a:p>
        </p:txBody>
      </p:sp>
      <p:cxnSp>
        <p:nvCxnSpPr>
          <p:cNvPr id="41" name="Straight Connector 40"/>
          <p:cNvCxnSpPr/>
          <p:nvPr/>
        </p:nvCxnSpPr>
        <p:spPr>
          <a:xfrm>
            <a:off x="1905000" y="3352800"/>
            <a:ext cx="1905000" cy="0"/>
          </a:xfrm>
          <a:prstGeom prst="line">
            <a:avLst/>
          </a:prstGeom>
          <a:ln w="34925">
            <a:solidFill>
              <a:schemeClr val="tx1"/>
            </a:solidFill>
          </a:ln>
          <a:effectLst>
            <a:glow rad="63500">
              <a:schemeClr val="tx1">
                <a:alpha val="45000"/>
              </a:schemeClr>
            </a:glow>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3810000" y="5943600"/>
            <a:ext cx="2819400" cy="0"/>
          </a:xfrm>
          <a:prstGeom prst="line">
            <a:avLst/>
          </a:prstGeom>
          <a:ln w="34925">
            <a:solidFill>
              <a:schemeClr val="tx1"/>
            </a:solidFill>
          </a:ln>
          <a:effectLst>
            <a:glow rad="63500">
              <a:schemeClr val="tx1">
                <a:alpha val="45000"/>
              </a:schemeClr>
            </a:glow>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304800" y="5943600"/>
            <a:ext cx="1600200" cy="0"/>
          </a:xfrm>
          <a:prstGeom prst="line">
            <a:avLst/>
          </a:prstGeom>
          <a:ln w="34925">
            <a:solidFill>
              <a:schemeClr val="tx1"/>
            </a:solidFill>
          </a:ln>
          <a:effectLst>
            <a:glow rad="63500">
              <a:schemeClr val="tx1">
                <a:alpha val="45000"/>
              </a:schemeClr>
            </a:glow>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4209423" y="5638800"/>
            <a:ext cx="591177" cy="707886"/>
          </a:xfrm>
          <a:prstGeom prst="rect">
            <a:avLst/>
          </a:prstGeom>
          <a:noFill/>
        </p:spPr>
        <p:txBody>
          <a:bodyPr wrap="none" rtlCol="0">
            <a:spAutoFit/>
          </a:bodyPr>
          <a:lstStyle/>
          <a:p>
            <a:r>
              <a:rPr lang="en-US" sz="4000" dirty="0" smtClean="0"/>
              <a:t>…</a:t>
            </a:r>
            <a:endParaRPr lang="en-US" sz="4000" dirty="0"/>
          </a:p>
        </p:txBody>
      </p:sp>
      <p:sp>
        <p:nvSpPr>
          <p:cNvPr id="44" name="TextBox 43"/>
          <p:cNvSpPr txBox="1"/>
          <p:nvPr/>
        </p:nvSpPr>
        <p:spPr>
          <a:xfrm>
            <a:off x="609600" y="5638800"/>
            <a:ext cx="591177" cy="707886"/>
          </a:xfrm>
          <a:prstGeom prst="rect">
            <a:avLst/>
          </a:prstGeom>
          <a:noFill/>
        </p:spPr>
        <p:txBody>
          <a:bodyPr wrap="none" rtlCol="0">
            <a:spAutoFit/>
          </a:bodyPr>
          <a:lstStyle/>
          <a:p>
            <a:r>
              <a:rPr lang="en-US" sz="4000" dirty="0" smtClean="0"/>
              <a:t>…</a:t>
            </a:r>
            <a:endParaRPr lang="en-US" sz="4000" dirty="0"/>
          </a:p>
        </p:txBody>
      </p:sp>
    </p:spTree>
    <p:extLst>
      <p:ext uri="{BB962C8B-B14F-4D97-AF65-F5344CB8AC3E}">
        <p14:creationId xmlns:p14="http://schemas.microsoft.com/office/powerpoint/2010/main" val="11663521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3" presetClass="entr" presetSubtype="10" fill="hold" grpId="0" nodeType="withEffect">
                                  <p:stCondLst>
                                    <p:cond delay="200"/>
                                  </p:stCondLst>
                                  <p:childTnLst>
                                    <p:set>
                                      <p:cBhvr>
                                        <p:cTn id="18" dur="1" fill="hold">
                                          <p:stCondLst>
                                            <p:cond delay="0"/>
                                          </p:stCondLst>
                                        </p:cTn>
                                        <p:tgtEl>
                                          <p:spTgt spid="16"/>
                                        </p:tgtEl>
                                        <p:attrNameLst>
                                          <p:attrName>style.visibility</p:attrName>
                                        </p:attrNameLst>
                                      </p:cBhvr>
                                      <p:to>
                                        <p:strVal val="visible"/>
                                      </p:to>
                                    </p:set>
                                    <p:animEffect transition="in" filter="blinds(horizontal)">
                                      <p:cBhvr>
                                        <p:cTn id="19" dur="500"/>
                                        <p:tgtEl>
                                          <p:spTgt spid="16"/>
                                        </p:tgtEl>
                                      </p:cBhvr>
                                    </p:animEffect>
                                  </p:childTnLst>
                                </p:cTn>
                              </p:par>
                              <p:par>
                                <p:cTn id="20" presetID="1" presetClass="entr" presetSubtype="0" fill="hold" grpId="0" nodeType="withEffect">
                                  <p:stCondLst>
                                    <p:cond delay="600"/>
                                  </p:stCondLst>
                                  <p:childTnLst>
                                    <p:set>
                                      <p:cBhvr>
                                        <p:cTn id="21" dur="1" fill="hold">
                                          <p:stCondLst>
                                            <p:cond delay="0"/>
                                          </p:stCondLst>
                                        </p:cTn>
                                        <p:tgtEl>
                                          <p:spTgt spid="12"/>
                                        </p:tgtEl>
                                        <p:attrNameLst>
                                          <p:attrName>style.visibility</p:attrName>
                                        </p:attrNameLst>
                                      </p:cBhvr>
                                      <p:to>
                                        <p:strVal val="visible"/>
                                      </p:to>
                                    </p:set>
                                  </p:childTnLst>
                                </p:cTn>
                              </p:par>
                              <p:par>
                                <p:cTn id="22" presetID="3" presetClass="entr" presetSubtype="10" fill="hold" grpId="0" nodeType="withEffect">
                                  <p:stCondLst>
                                    <p:cond delay="800"/>
                                  </p:stCondLst>
                                  <p:childTnLst>
                                    <p:set>
                                      <p:cBhvr>
                                        <p:cTn id="23" dur="1" fill="hold">
                                          <p:stCondLst>
                                            <p:cond delay="0"/>
                                          </p:stCondLst>
                                        </p:cTn>
                                        <p:tgtEl>
                                          <p:spTgt spid="15"/>
                                        </p:tgtEl>
                                        <p:attrNameLst>
                                          <p:attrName>style.visibility</p:attrName>
                                        </p:attrNameLst>
                                      </p:cBhvr>
                                      <p:to>
                                        <p:strVal val="visible"/>
                                      </p:to>
                                    </p:set>
                                    <p:animEffect transition="in" filter="blinds(horizontal)">
                                      <p:cBhvr>
                                        <p:cTn id="24" dur="500"/>
                                        <p:tgtEl>
                                          <p:spTgt spid="15"/>
                                        </p:tgtEl>
                                      </p:cBhvr>
                                    </p:animEffect>
                                  </p:childTnLst>
                                </p:cTn>
                              </p:par>
                              <p:par>
                                <p:cTn id="25" presetID="1" presetClass="entr" presetSubtype="0" fill="hold" grpId="0" nodeType="withEffect">
                                  <p:stCondLst>
                                    <p:cond delay="1400"/>
                                  </p:stCondLst>
                                  <p:childTnLst>
                                    <p:set>
                                      <p:cBhvr>
                                        <p:cTn id="26" dur="1" fill="hold">
                                          <p:stCondLst>
                                            <p:cond delay="0"/>
                                          </p:stCondLst>
                                        </p:cTn>
                                        <p:tgtEl>
                                          <p:spTgt spid="13"/>
                                        </p:tgtEl>
                                        <p:attrNameLst>
                                          <p:attrName>style.visibility</p:attrName>
                                        </p:attrNameLst>
                                      </p:cBhvr>
                                      <p:to>
                                        <p:strVal val="visible"/>
                                      </p:to>
                                    </p:set>
                                  </p:childTnLst>
                                </p:cTn>
                              </p:par>
                              <p:par>
                                <p:cTn id="27" presetID="3" presetClass="entr" presetSubtype="10" fill="hold" grpId="0" nodeType="withEffect">
                                  <p:stCondLst>
                                    <p:cond delay="1600"/>
                                  </p:stCondLst>
                                  <p:childTnLst>
                                    <p:set>
                                      <p:cBhvr>
                                        <p:cTn id="28" dur="1" fill="hold">
                                          <p:stCondLst>
                                            <p:cond delay="0"/>
                                          </p:stCondLst>
                                        </p:cTn>
                                        <p:tgtEl>
                                          <p:spTgt spid="9"/>
                                        </p:tgtEl>
                                        <p:attrNameLst>
                                          <p:attrName>style.visibility</p:attrName>
                                        </p:attrNameLst>
                                      </p:cBhvr>
                                      <p:to>
                                        <p:strVal val="visible"/>
                                      </p:to>
                                    </p:set>
                                    <p:animEffect transition="in" filter="blinds(horizontal)">
                                      <p:cBhvr>
                                        <p:cTn id="29" dur="500"/>
                                        <p:tgtEl>
                                          <p:spTgt spid="9"/>
                                        </p:tgtEl>
                                      </p:cBhvr>
                                    </p:animEffect>
                                  </p:childTnLst>
                                </p:cTn>
                              </p:par>
                              <p:par>
                                <p:cTn id="30" presetID="1" presetClass="entr" presetSubtype="0" fill="hold" grpId="0" nodeType="withEffect">
                                  <p:stCondLst>
                                    <p:cond delay="2000"/>
                                  </p:stCondLst>
                                  <p:childTnLst>
                                    <p:set>
                                      <p:cBhvr>
                                        <p:cTn id="31" dur="1" fill="hold">
                                          <p:stCondLst>
                                            <p:cond delay="0"/>
                                          </p:stCondLst>
                                        </p:cTn>
                                        <p:tgtEl>
                                          <p:spTgt spid="11"/>
                                        </p:tgtEl>
                                        <p:attrNameLst>
                                          <p:attrName>style.visibility</p:attrName>
                                        </p:attrNameLst>
                                      </p:cBhvr>
                                      <p:to>
                                        <p:strVal val="visible"/>
                                      </p:to>
                                    </p:set>
                                  </p:childTnLst>
                                </p:cTn>
                              </p:par>
                              <p:par>
                                <p:cTn id="32" presetID="3" presetClass="entr" presetSubtype="10" fill="hold" grpId="0" nodeType="withEffect">
                                  <p:stCondLst>
                                    <p:cond delay="2100"/>
                                  </p:stCondLst>
                                  <p:childTnLst>
                                    <p:set>
                                      <p:cBhvr>
                                        <p:cTn id="33" dur="1" fill="hold">
                                          <p:stCondLst>
                                            <p:cond delay="0"/>
                                          </p:stCondLst>
                                        </p:cTn>
                                        <p:tgtEl>
                                          <p:spTgt spid="17"/>
                                        </p:tgtEl>
                                        <p:attrNameLst>
                                          <p:attrName>style.visibility</p:attrName>
                                        </p:attrNameLst>
                                      </p:cBhvr>
                                      <p:to>
                                        <p:strVal val="visible"/>
                                      </p:to>
                                    </p:set>
                                    <p:animEffect transition="in" filter="blinds(horizontal)">
                                      <p:cBhvr>
                                        <p:cTn id="34" dur="500"/>
                                        <p:tgtEl>
                                          <p:spTgt spid="17"/>
                                        </p:tgtEl>
                                      </p:cBhvr>
                                    </p:animEffect>
                                  </p:childTnLst>
                                </p:cTn>
                              </p:par>
                              <p:par>
                                <p:cTn id="35" presetID="1" presetClass="entr" presetSubtype="0" fill="hold" grpId="0" nodeType="withEffect">
                                  <p:stCondLst>
                                    <p:cond delay="2300"/>
                                  </p:stCondLst>
                                  <p:childTnLst>
                                    <p:set>
                                      <p:cBhvr>
                                        <p:cTn id="36" dur="1" fill="hold">
                                          <p:stCondLst>
                                            <p:cond delay="0"/>
                                          </p:stCondLst>
                                        </p:cTn>
                                        <p:tgtEl>
                                          <p:spTgt spid="8"/>
                                        </p:tgtEl>
                                        <p:attrNameLst>
                                          <p:attrName>style.visibility</p:attrName>
                                        </p:attrNameLst>
                                      </p:cBhvr>
                                      <p:to>
                                        <p:strVal val="visible"/>
                                      </p:to>
                                    </p:set>
                                  </p:childTnLst>
                                </p:cTn>
                              </p:par>
                              <p:par>
                                <p:cTn id="37" presetID="3" presetClass="entr" presetSubtype="10" fill="hold" grpId="0" nodeType="withEffect">
                                  <p:stCondLst>
                                    <p:cond delay="2300"/>
                                  </p:stCondLst>
                                  <p:childTnLst>
                                    <p:set>
                                      <p:cBhvr>
                                        <p:cTn id="38" dur="1" fill="hold">
                                          <p:stCondLst>
                                            <p:cond delay="0"/>
                                          </p:stCondLst>
                                        </p:cTn>
                                        <p:tgtEl>
                                          <p:spTgt spid="18"/>
                                        </p:tgtEl>
                                        <p:attrNameLst>
                                          <p:attrName>style.visibility</p:attrName>
                                        </p:attrNameLst>
                                      </p:cBhvr>
                                      <p:to>
                                        <p:strVal val="visible"/>
                                      </p:to>
                                    </p:set>
                                    <p:animEffect transition="in" filter="blinds(horizontal)">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childTnLst>
                                </p:cTn>
                              </p:par>
                              <p:par>
                                <p:cTn id="54" presetID="1" presetClass="entr" presetSubtype="0" fill="hold" nodeType="withEffect">
                                  <p:stCondLst>
                                    <p:cond delay="300"/>
                                  </p:stCondLst>
                                  <p:childTnLst>
                                    <p:set>
                                      <p:cBhvr>
                                        <p:cTn id="55" dur="1" fill="hold">
                                          <p:stCondLst>
                                            <p:cond delay="0"/>
                                          </p:stCondLst>
                                        </p:cTn>
                                        <p:tgtEl>
                                          <p:spTgt spid="3">
                                            <p:txEl>
                                              <p:pRg st="8" end="8"/>
                                            </p:txEl>
                                          </p:spTgt>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46"/>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47"/>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48"/>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1000"/>
                                        <p:tgtEl>
                                          <p:spTgt spid="14"/>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7"/>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1"/>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4"/>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2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4"/>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26"/>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43"/>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41"/>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0"/>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39"/>
                                        </p:tgtEl>
                                        <p:attrNameLst>
                                          <p:attrName>style.visibility</p:attrName>
                                        </p:attrNameLst>
                                      </p:cBhvr>
                                      <p:to>
                                        <p:strVal val="visible"/>
                                      </p:to>
                                    </p:set>
                                  </p:childTnLst>
                                </p:cTn>
                              </p:par>
                              <p:par>
                                <p:cTn id="101" presetID="1" presetClass="entr" presetSubtype="0" fill="hold" nodeType="withEffect">
                                  <p:stCondLst>
                                    <p:cond delay="100"/>
                                  </p:stCondLst>
                                  <p:childTnLst>
                                    <p:set>
                                      <p:cBhvr>
                                        <p:cTn id="102" dur="1" fill="hold">
                                          <p:stCondLst>
                                            <p:cond delay="0"/>
                                          </p:stCondLst>
                                        </p:cTn>
                                        <p:tgtEl>
                                          <p:spTgt spid="33">
                                            <p:txEl>
                                              <p:pRg st="1" end="1"/>
                                            </p:txEl>
                                          </p:spTgt>
                                        </p:tgtEl>
                                        <p:attrNameLst>
                                          <p:attrName>style.visibility</p:attrName>
                                        </p:attrNameLst>
                                      </p:cBhvr>
                                      <p:to>
                                        <p:strVal val="visible"/>
                                      </p:to>
                                    </p:set>
                                  </p:childTnLst>
                                </p:cTn>
                              </p:par>
                              <p:par>
                                <p:cTn id="103" presetID="1" presetClass="entr" presetSubtype="0" fill="hold" nodeType="withEffect">
                                  <p:stCondLst>
                                    <p:cond delay="200"/>
                                  </p:stCondLst>
                                  <p:childTnLst>
                                    <p:set>
                                      <p:cBhvr>
                                        <p:cTn id="104" dur="1" fill="hold">
                                          <p:stCondLst>
                                            <p:cond delay="0"/>
                                          </p:stCondLst>
                                        </p:cTn>
                                        <p:tgtEl>
                                          <p:spTgt spid="33">
                                            <p:txEl>
                                              <p:pRg st="2" end="2"/>
                                            </p:txEl>
                                          </p:spTgt>
                                        </p:tgtEl>
                                        <p:attrNameLst>
                                          <p:attrName>style.visibility</p:attrName>
                                        </p:attrNameLst>
                                      </p:cBhvr>
                                      <p:to>
                                        <p:strVal val="visible"/>
                                      </p:to>
                                    </p:set>
                                  </p:childTnLst>
                                </p:cTn>
                              </p:par>
                              <p:par>
                                <p:cTn id="105" presetID="1" presetClass="entr" presetSubtype="0" fill="hold" nodeType="withEffect">
                                  <p:stCondLst>
                                    <p:cond delay="300"/>
                                  </p:stCondLst>
                                  <p:childTnLst>
                                    <p:set>
                                      <p:cBhvr>
                                        <p:cTn id="106" dur="1" fill="hold">
                                          <p:stCondLst>
                                            <p:cond delay="0"/>
                                          </p:stCondLst>
                                        </p:cTn>
                                        <p:tgtEl>
                                          <p:spTgt spid="33">
                                            <p:txEl>
                                              <p:pRg st="3" end="3"/>
                                            </p:txEl>
                                          </p:spTgt>
                                        </p:tgtEl>
                                        <p:attrNameLst>
                                          <p:attrName>style.visibility</p:attrName>
                                        </p:attrNameLst>
                                      </p:cBhvr>
                                      <p:to>
                                        <p:strVal val="visible"/>
                                      </p:to>
                                    </p:set>
                                  </p:childTnLst>
                                </p:cTn>
                              </p:par>
                              <p:par>
                                <p:cTn id="107" presetID="1" presetClass="entr" presetSubtype="0" fill="hold" nodeType="withEffect">
                                  <p:stCondLst>
                                    <p:cond delay="400"/>
                                  </p:stCondLst>
                                  <p:childTnLst>
                                    <p:set>
                                      <p:cBhvr>
                                        <p:cTn id="108" dur="1" fill="hold">
                                          <p:stCondLst>
                                            <p:cond delay="0"/>
                                          </p:stCondLst>
                                        </p:cTn>
                                        <p:tgtEl>
                                          <p:spTgt spid="31"/>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22"/>
                                        </p:tgtEl>
                                        <p:attrNameLst>
                                          <p:attrName>style.visibility</p:attrName>
                                        </p:attrNameLst>
                                      </p:cBhvr>
                                      <p:to>
                                        <p:strVal val="visible"/>
                                      </p:to>
                                    </p:set>
                                  </p:childTnLst>
                                </p:cTn>
                              </p:par>
                              <p:par>
                                <p:cTn id="111" presetID="1" presetClass="entr" presetSubtype="0" fill="hold" nodeType="withEffect">
                                  <p:stCondLst>
                                    <p:cond delay="600"/>
                                  </p:stCondLst>
                                  <p:childTnLst>
                                    <p:set>
                                      <p:cBhvr>
                                        <p:cTn id="112" dur="1" fill="hold">
                                          <p:stCondLst>
                                            <p:cond delay="0"/>
                                          </p:stCondLst>
                                        </p:cTn>
                                        <p:tgtEl>
                                          <p:spTgt spid="33">
                                            <p:txEl>
                                              <p:pRg st="6" end="6"/>
                                            </p:txEl>
                                          </p:spTgt>
                                        </p:tgtEl>
                                        <p:attrNameLst>
                                          <p:attrName>style.visibility</p:attrName>
                                        </p:attrNameLst>
                                      </p:cBhvr>
                                      <p:to>
                                        <p:strVal val="visible"/>
                                      </p:to>
                                    </p:set>
                                  </p:childTnLst>
                                </p:cTn>
                              </p:par>
                              <p:par>
                                <p:cTn id="113" presetID="1" presetClass="entr" presetSubtype="0" fill="hold" nodeType="withEffect">
                                  <p:stCondLst>
                                    <p:cond delay="800"/>
                                  </p:stCondLst>
                                  <p:childTnLst>
                                    <p:set>
                                      <p:cBhvr>
                                        <p:cTn id="114" dur="1" fill="hold">
                                          <p:stCondLst>
                                            <p:cond delay="0"/>
                                          </p:stCondLst>
                                        </p:cTn>
                                        <p:tgtEl>
                                          <p:spTgt spid="33">
                                            <p:txEl>
                                              <p:pRg st="7" end="7"/>
                                            </p:txEl>
                                          </p:spTgt>
                                        </p:tgtEl>
                                        <p:attrNameLst>
                                          <p:attrName>style.visibility</p:attrName>
                                        </p:attrNameLst>
                                      </p:cBhvr>
                                      <p:to>
                                        <p:strVal val="visible"/>
                                      </p:to>
                                    </p:set>
                                  </p:childTnLst>
                                </p:cTn>
                              </p:par>
                              <p:par>
                                <p:cTn id="115" presetID="1" presetClass="entr" presetSubtype="0" fill="hold" nodeType="withEffect">
                                  <p:stCondLst>
                                    <p:cond delay="800"/>
                                  </p:stCondLst>
                                  <p:childTnLst>
                                    <p:set>
                                      <p:cBhvr>
                                        <p:cTn id="116" dur="1" fill="hold">
                                          <p:stCondLst>
                                            <p:cond delay="0"/>
                                          </p:stCondLst>
                                        </p:cTn>
                                        <p:tgtEl>
                                          <p:spTgt spid="33">
                                            <p:txEl>
                                              <p:pRg st="8" end="8"/>
                                            </p:txEl>
                                          </p:spTgt>
                                        </p:tgtEl>
                                        <p:attrNameLst>
                                          <p:attrName>style.visibility</p:attrName>
                                        </p:attrNameLst>
                                      </p:cBhvr>
                                      <p:to>
                                        <p:strVal val="visible"/>
                                      </p:to>
                                    </p:set>
                                  </p:childTnLst>
                                </p:cTn>
                              </p:par>
                              <p:par>
                                <p:cTn id="117" presetID="1" presetClass="entr" presetSubtype="0" fill="hold" nodeType="withEffect">
                                  <p:stCondLst>
                                    <p:cond delay="900"/>
                                  </p:stCondLst>
                                  <p:childTnLst>
                                    <p:set>
                                      <p:cBhvr>
                                        <p:cTn id="118" dur="1" fill="hold">
                                          <p:stCondLst>
                                            <p:cond delay="0"/>
                                          </p:stCondLst>
                                        </p:cTn>
                                        <p:tgtEl>
                                          <p:spTgt spid="32"/>
                                        </p:tgtEl>
                                        <p:attrNameLst>
                                          <p:attrName>style.visibility</p:attrName>
                                        </p:attrNameLst>
                                      </p:cBhvr>
                                      <p:to>
                                        <p:strVal val="visible"/>
                                      </p:to>
                                    </p:set>
                                  </p:childTnLst>
                                </p:cTn>
                              </p:par>
                              <p:par>
                                <p:cTn id="119" presetID="1" presetClass="entr" presetSubtype="0" fill="hold" nodeType="withEffect">
                                  <p:stCondLst>
                                    <p:cond delay="1000"/>
                                  </p:stCondLst>
                                  <p:childTnLst>
                                    <p:set>
                                      <p:cBhvr>
                                        <p:cTn id="120" dur="1" fill="hold">
                                          <p:stCondLst>
                                            <p:cond delay="0"/>
                                          </p:stCondLst>
                                        </p:cTn>
                                        <p:tgtEl>
                                          <p:spTgt spid="33">
                                            <p:txEl>
                                              <p:pRg st="11" end="11"/>
                                            </p:txEl>
                                          </p:spTgt>
                                        </p:tgtEl>
                                        <p:attrNameLst>
                                          <p:attrName>style.visibility</p:attrName>
                                        </p:attrNameLst>
                                      </p:cBhvr>
                                      <p:to>
                                        <p:strVal val="visible"/>
                                      </p:to>
                                    </p:set>
                                  </p:childTnLst>
                                </p:cTn>
                              </p:par>
                              <p:par>
                                <p:cTn id="121" presetID="1" presetClass="entr" presetSubtype="0" fill="hold" nodeType="withEffect">
                                  <p:stCondLst>
                                    <p:cond delay="900"/>
                                  </p:stCondLst>
                                  <p:childTnLst>
                                    <p:set>
                                      <p:cBhvr>
                                        <p:cTn id="122" dur="1" fill="hold">
                                          <p:stCondLst>
                                            <p:cond delay="0"/>
                                          </p:stCondLst>
                                        </p:cTn>
                                        <p:tgtEl>
                                          <p:spTgt spid="42"/>
                                        </p:tgtEl>
                                        <p:attrNameLst>
                                          <p:attrName>style.visibility</p:attrName>
                                        </p:attrNameLst>
                                      </p:cBhvr>
                                      <p:to>
                                        <p:strVal val="visible"/>
                                      </p:to>
                                    </p:set>
                                  </p:childTnLst>
                                </p:cTn>
                              </p:par>
                              <p:par>
                                <p:cTn id="123" presetID="1" presetClass="entr" presetSubtype="0" fill="hold" grpId="0" nodeType="withEffect">
                                  <p:stCondLst>
                                    <p:cond delay="1200"/>
                                  </p:stCondLst>
                                  <p:childTnLst>
                                    <p:set>
                                      <p:cBhvr>
                                        <p:cTn id="124" dur="1" fill="hold">
                                          <p:stCondLst>
                                            <p:cond delay="0"/>
                                          </p:stCondLst>
                                        </p:cTn>
                                        <p:tgtEl>
                                          <p:spTgt spid="2"/>
                                        </p:tgtEl>
                                        <p:attrNameLst>
                                          <p:attrName>style.visibility</p:attrName>
                                        </p:attrNameLst>
                                      </p:cBhvr>
                                      <p:to>
                                        <p:strVal val="visible"/>
                                      </p:to>
                                    </p:set>
                                  </p:childTnLst>
                                </p:cTn>
                              </p:par>
                              <p:par>
                                <p:cTn id="125" presetID="1" presetClass="entr" presetSubtype="0" fill="hold" nodeType="withEffect">
                                  <p:stCondLst>
                                    <p:cond delay="1100"/>
                                  </p:stCondLst>
                                  <p:childTnLst>
                                    <p:set>
                                      <p:cBhvr>
                                        <p:cTn id="126" dur="1" fill="hold">
                                          <p:stCondLst>
                                            <p:cond delay="0"/>
                                          </p:stCondLst>
                                        </p:cTn>
                                        <p:tgtEl>
                                          <p:spTgt spid="33">
                                            <p:txEl>
                                              <p:pRg st="12" end="12"/>
                                            </p:txEl>
                                          </p:spTgt>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33">
                                            <p:txEl>
                                              <p:pRg st="10" end="10"/>
                                            </p:txEl>
                                          </p:spTgt>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33">
                                            <p:txEl>
                                              <p:pRg st="5" end="5"/>
                                            </p:txEl>
                                          </p:spTgt>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33">
                                            <p:txEl>
                                              <p:pRg st="0" end="0"/>
                                            </p:txEl>
                                          </p:spTgt>
                                        </p:tgtEl>
                                        <p:attrNameLst>
                                          <p:attrName>style.visibility</p:attrName>
                                        </p:attrNameLst>
                                      </p:cBhvr>
                                      <p:to>
                                        <p:strVal val="visible"/>
                                      </p:to>
                                    </p:set>
                                  </p:childTnLst>
                                </p:cTn>
                              </p:par>
                              <p:par>
                                <p:cTn id="135" presetID="26" presetClass="emph" presetSubtype="0" fill="hold" nodeType="withEffect">
                                  <p:stCondLst>
                                    <p:cond delay="0"/>
                                  </p:stCondLst>
                                  <p:childTnLst>
                                    <p:animEffect transition="out" filter="fade">
                                      <p:cBhvr>
                                        <p:cTn id="136" dur="500" tmFilter="0, 0; .2, .5; .8, .5; 1, 0"/>
                                        <p:tgtEl>
                                          <p:spTgt spid="33">
                                            <p:txEl>
                                              <p:pRg st="0" end="0"/>
                                            </p:txEl>
                                          </p:spTgt>
                                        </p:tgtEl>
                                      </p:cBhvr>
                                    </p:animEffect>
                                    <p:animScale>
                                      <p:cBhvr>
                                        <p:cTn id="137" dur="250" autoRev="1" fill="hold"/>
                                        <p:tgtEl>
                                          <p:spTgt spid="33">
                                            <p:txEl>
                                              <p:pRg st="0" end="0"/>
                                            </p:txEl>
                                          </p:spTgt>
                                        </p:tgtEl>
                                      </p:cBhvr>
                                      <p:by x="105000" y="105000"/>
                                    </p:animScale>
                                  </p:childTnLst>
                                </p:cTn>
                              </p:par>
                              <p:par>
                                <p:cTn id="138" presetID="26" presetClass="emph" presetSubtype="0" fill="hold" nodeType="withEffect">
                                  <p:stCondLst>
                                    <p:cond delay="0"/>
                                  </p:stCondLst>
                                  <p:childTnLst>
                                    <p:animEffect transition="out" filter="fade">
                                      <p:cBhvr>
                                        <p:cTn id="139" dur="500" tmFilter="0, 0; .2, .5; .8, .5; 1, 0"/>
                                        <p:tgtEl>
                                          <p:spTgt spid="33">
                                            <p:txEl>
                                              <p:pRg st="5" end="5"/>
                                            </p:txEl>
                                          </p:spTgt>
                                        </p:tgtEl>
                                      </p:cBhvr>
                                    </p:animEffect>
                                    <p:animScale>
                                      <p:cBhvr>
                                        <p:cTn id="140" dur="250" autoRev="1" fill="hold"/>
                                        <p:tgtEl>
                                          <p:spTgt spid="33">
                                            <p:txEl>
                                              <p:pRg st="5" end="5"/>
                                            </p:txEl>
                                          </p:spTgt>
                                        </p:tgtEl>
                                      </p:cBhvr>
                                      <p:by x="105000" y="105000"/>
                                    </p:animScale>
                                  </p:childTnLst>
                                </p:cTn>
                              </p:par>
                              <p:par>
                                <p:cTn id="141" presetID="26" presetClass="emph" presetSubtype="0" fill="hold" nodeType="withEffect">
                                  <p:stCondLst>
                                    <p:cond delay="0"/>
                                  </p:stCondLst>
                                  <p:childTnLst>
                                    <p:animEffect transition="out" filter="fade">
                                      <p:cBhvr>
                                        <p:cTn id="142" dur="500" tmFilter="0, 0; .2, .5; .8, .5; 1, 0"/>
                                        <p:tgtEl>
                                          <p:spTgt spid="33">
                                            <p:txEl>
                                              <p:pRg st="10" end="10"/>
                                            </p:txEl>
                                          </p:spTgt>
                                        </p:tgtEl>
                                      </p:cBhvr>
                                    </p:animEffect>
                                    <p:animScale>
                                      <p:cBhvr>
                                        <p:cTn id="143" dur="250" autoRev="1" fill="hold"/>
                                        <p:tgtEl>
                                          <p:spTgt spid="33">
                                            <p:txEl>
                                              <p:pRg st="10" end="10"/>
                                            </p:txEl>
                                          </p:spTgt>
                                        </p:tgtEl>
                                      </p:cBhvr>
                                      <p:by x="105000" y="105000"/>
                                    </p:animScale>
                                  </p:childTnLst>
                                </p:cTn>
                              </p:par>
                            </p:childTnLst>
                          </p:cTn>
                        </p:par>
                      </p:childTnLst>
                    </p:cTn>
                  </p:par>
                  <p:par>
                    <p:cTn id="144" fill="hold">
                      <p:stCondLst>
                        <p:cond delay="indefinite"/>
                      </p:stCondLst>
                      <p:childTnLst>
                        <p:par>
                          <p:cTn id="145" fill="hold">
                            <p:stCondLst>
                              <p:cond delay="0"/>
                            </p:stCondLst>
                            <p:childTnLst>
                              <p:par>
                                <p:cTn id="146" presetID="1" presetClass="entr" presetSubtype="0" fill="hold" grpId="0" nodeType="clickEffect">
                                  <p:stCondLst>
                                    <p:cond delay="0"/>
                                  </p:stCondLst>
                                  <p:childTnLst>
                                    <p:set>
                                      <p:cBhvr>
                                        <p:cTn id="147" dur="1" fill="hold">
                                          <p:stCondLst>
                                            <p:cond delay="0"/>
                                          </p:stCondLst>
                                        </p:cTn>
                                        <p:tgtEl>
                                          <p:spTgt spid="38"/>
                                        </p:tgtEl>
                                        <p:attrNameLst>
                                          <p:attrName>style.visibility</p:attrName>
                                        </p:attrNameLst>
                                      </p:cBhvr>
                                      <p:to>
                                        <p:strVal val="visible"/>
                                      </p:to>
                                    </p:set>
                                  </p:childTnLst>
                                </p:cTn>
                              </p:par>
                              <p:par>
                                <p:cTn id="148" presetID="1" presetClass="entr" presetSubtype="0" fill="hold" grpId="0" nodeType="withEffect">
                                  <p:stCondLst>
                                    <p:cond delay="0"/>
                                  </p:stCondLst>
                                  <p:childTnLst>
                                    <p:set>
                                      <p:cBhvr>
                                        <p:cTn id="149" dur="1" fill="hold">
                                          <p:stCondLst>
                                            <p:cond delay="0"/>
                                          </p:stCondLst>
                                        </p:cTn>
                                        <p:tgtEl>
                                          <p:spTgt spid="35"/>
                                        </p:tgtEl>
                                        <p:attrNameLst>
                                          <p:attrName>style.visibility</p:attrName>
                                        </p:attrNameLst>
                                      </p:cBhvr>
                                      <p:to>
                                        <p:strVal val="visible"/>
                                      </p:to>
                                    </p:set>
                                  </p:childTnLst>
                                </p:cTn>
                              </p:par>
                              <p:par>
                                <p:cTn id="150" presetID="1" presetClass="entr" presetSubtype="0" fill="hold" nodeType="withEffect">
                                  <p:stCondLst>
                                    <p:cond delay="0"/>
                                  </p:stCondLst>
                                  <p:childTnLst>
                                    <p:set>
                                      <p:cBhvr>
                                        <p:cTn id="151" dur="1" fill="hold">
                                          <p:stCondLst>
                                            <p:cond delay="0"/>
                                          </p:stCondLst>
                                        </p:cTn>
                                        <p:tgtEl>
                                          <p:spTgt spid="36"/>
                                        </p:tgtEl>
                                        <p:attrNameLst>
                                          <p:attrName>style.visibility</p:attrName>
                                        </p:attrNameLst>
                                      </p:cBhvr>
                                      <p:to>
                                        <p:strVal val="visible"/>
                                      </p:to>
                                    </p:set>
                                  </p:childTnLst>
                                </p:cTn>
                              </p:par>
                              <p:par>
                                <p:cTn id="152" presetID="1" presetClass="entr" presetSubtype="0" fill="hold" grpId="0" nodeType="withEffect">
                                  <p:stCondLst>
                                    <p:cond delay="0"/>
                                  </p:stCondLst>
                                  <p:childTnLst>
                                    <p:set>
                                      <p:cBhvr>
                                        <p:cTn id="153" dur="1" fill="hold">
                                          <p:stCondLst>
                                            <p:cond delay="0"/>
                                          </p:stCondLst>
                                        </p:cTn>
                                        <p:tgtEl>
                                          <p:spTgt spid="34"/>
                                        </p:tgtEl>
                                        <p:attrNameLst>
                                          <p:attrName>style.visibility</p:attrName>
                                        </p:attrNameLst>
                                      </p:cBhvr>
                                      <p:to>
                                        <p:strVal val="visible"/>
                                      </p:to>
                                    </p:set>
                                  </p:childTnLst>
                                </p:cTn>
                              </p:par>
                              <p:par>
                                <p:cTn id="154" presetID="1" presetClass="entr" presetSubtype="0" fill="hold" grpId="0" nodeType="withEffect">
                                  <p:stCondLst>
                                    <p:cond delay="0"/>
                                  </p:stCondLst>
                                  <p:childTnLst>
                                    <p:set>
                                      <p:cBhvr>
                                        <p:cTn id="155" dur="1" fill="hold">
                                          <p:stCondLst>
                                            <p:cond delay="0"/>
                                          </p:stCondLst>
                                        </p:cTn>
                                        <p:tgtEl>
                                          <p:spTgt spid="37"/>
                                        </p:tgtEl>
                                        <p:attrNameLst>
                                          <p:attrName>style.visibility</p:attrName>
                                        </p:attrNameLst>
                                      </p:cBhvr>
                                      <p:to>
                                        <p:strVal val="visible"/>
                                      </p:to>
                                    </p:set>
                                  </p:childTnLst>
                                </p:cTn>
                              </p:par>
                              <p:par>
                                <p:cTn id="156" presetID="26" presetClass="emph" presetSubtype="0" fill="hold" nodeType="withEffect">
                                  <p:stCondLst>
                                    <p:cond delay="0"/>
                                  </p:stCondLst>
                                  <p:childTnLst>
                                    <p:animEffect transition="out" filter="fade">
                                      <p:cBhvr>
                                        <p:cTn id="157" dur="500" tmFilter="0, 0; .2, .5; .8, .5; 1, 0"/>
                                        <p:tgtEl>
                                          <p:spTgt spid="36"/>
                                        </p:tgtEl>
                                      </p:cBhvr>
                                    </p:animEffect>
                                    <p:animScale>
                                      <p:cBhvr>
                                        <p:cTn id="158" dur="250" autoRev="1" fill="hold"/>
                                        <p:tgtEl>
                                          <p:spTgt spid="36"/>
                                        </p:tgtEl>
                                      </p:cBhvr>
                                      <p:by x="105000" y="105000"/>
                                    </p:animScale>
                                  </p:childTnLst>
                                </p:cTn>
                              </p:par>
                              <p:par>
                                <p:cTn id="159" presetID="26" presetClass="emph" presetSubtype="0" fill="hold" grpId="1" nodeType="withEffect">
                                  <p:stCondLst>
                                    <p:cond delay="0"/>
                                  </p:stCondLst>
                                  <p:childTnLst>
                                    <p:animEffect transition="out" filter="fade">
                                      <p:cBhvr>
                                        <p:cTn id="160" dur="500" tmFilter="0, 0; .2, .5; .8, .5; 1, 0"/>
                                        <p:tgtEl>
                                          <p:spTgt spid="35"/>
                                        </p:tgtEl>
                                      </p:cBhvr>
                                    </p:animEffect>
                                    <p:animScale>
                                      <p:cBhvr>
                                        <p:cTn id="161" dur="250" autoRev="1" fill="hold"/>
                                        <p:tgtEl>
                                          <p:spTgt spid="35"/>
                                        </p:tgtEl>
                                      </p:cBhvr>
                                      <p:by x="105000" y="105000"/>
                                    </p:animScale>
                                  </p:childTnLst>
                                </p:cTn>
                              </p:par>
                              <p:par>
                                <p:cTn id="162" presetID="26" presetClass="emph" presetSubtype="0" fill="hold" grpId="1" nodeType="withEffect">
                                  <p:stCondLst>
                                    <p:cond delay="0"/>
                                  </p:stCondLst>
                                  <p:childTnLst>
                                    <p:animEffect transition="out" filter="fade">
                                      <p:cBhvr>
                                        <p:cTn id="163" dur="500" tmFilter="0, 0; .2, .5; .8, .5; 1, 0"/>
                                        <p:tgtEl>
                                          <p:spTgt spid="34"/>
                                        </p:tgtEl>
                                      </p:cBhvr>
                                    </p:animEffect>
                                    <p:animScale>
                                      <p:cBhvr>
                                        <p:cTn id="164" dur="250" autoRev="1" fill="hold"/>
                                        <p:tgtEl>
                                          <p:spTgt spid="3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8" grpId="0" animBg="1"/>
      <p:bldP spid="10" grpId="0" animBg="1"/>
      <p:bldP spid="11" grpId="0" animBg="1"/>
      <p:bldP spid="12" grpId="0" animBg="1"/>
      <p:bldP spid="13" grpId="0" animBg="1"/>
      <p:bldP spid="9" grpId="0"/>
      <p:bldP spid="15" grpId="0"/>
      <p:bldP spid="16" grpId="0"/>
      <p:bldP spid="17" grpId="0"/>
      <p:bldP spid="18" grpId="0"/>
      <p:bldP spid="14" grpId="0" animBg="1"/>
      <p:bldP spid="23" grpId="0"/>
      <p:bldP spid="28" grpId="0"/>
      <p:bldP spid="30" grpId="0"/>
      <p:bldP spid="34" grpId="0"/>
      <p:bldP spid="34" grpId="1"/>
      <p:bldP spid="35" grpId="0"/>
      <p:bldP spid="35" grpId="1"/>
      <p:bldP spid="37" grpId="0"/>
      <p:bldP spid="38" grpId="0"/>
      <p:bldP spid="39" grpId="0"/>
      <p:bldP spid="40" grpId="0"/>
      <p:bldP spid="2"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533400"/>
            <a:ext cx="2895600" cy="1323439"/>
          </a:xfrm>
          <a:prstGeom prst="rect">
            <a:avLst/>
          </a:prstGeom>
          <a:noFill/>
        </p:spPr>
        <p:txBody>
          <a:bodyPr wrap="square" rtlCol="0">
            <a:spAutoFit/>
          </a:bodyPr>
          <a:lstStyle/>
          <a:p>
            <a:r>
              <a:rPr lang="en-US" sz="4000" dirty="0">
                <a:solidFill>
                  <a:prstClr val="white"/>
                </a:solidFill>
              </a:rPr>
              <a:t>Fisher’s Butterflies</a:t>
            </a:r>
          </a:p>
        </p:txBody>
      </p:sp>
      <p:sp>
        <p:nvSpPr>
          <p:cNvPr id="4" name="TextBox 3"/>
          <p:cNvSpPr txBox="1"/>
          <p:nvPr/>
        </p:nvSpPr>
        <p:spPr>
          <a:xfrm>
            <a:off x="4572000" y="533400"/>
            <a:ext cx="4267200" cy="1323439"/>
          </a:xfrm>
          <a:prstGeom prst="rect">
            <a:avLst/>
          </a:prstGeom>
          <a:noFill/>
        </p:spPr>
        <p:txBody>
          <a:bodyPr wrap="square" rtlCol="0">
            <a:spAutoFit/>
          </a:bodyPr>
          <a:lstStyle/>
          <a:p>
            <a:r>
              <a:rPr lang="en-US" sz="4000" dirty="0">
                <a:solidFill>
                  <a:prstClr val="white"/>
                </a:solidFill>
              </a:rPr>
              <a:t>Turing’s Enigma </a:t>
            </a:r>
            <a:r>
              <a:rPr lang="en-US" sz="4000" dirty="0" err="1">
                <a:solidFill>
                  <a:prstClr val="white"/>
                </a:solidFill>
              </a:rPr>
              <a:t>Codewords</a:t>
            </a:r>
            <a:endParaRPr lang="en-US" sz="4000" dirty="0">
              <a:solidFill>
                <a:prstClr val="white"/>
              </a:solidFill>
            </a:endParaRPr>
          </a:p>
        </p:txBody>
      </p:sp>
      <p:sp>
        <p:nvSpPr>
          <p:cNvPr id="5" name="TextBox 4"/>
          <p:cNvSpPr txBox="1"/>
          <p:nvPr/>
        </p:nvSpPr>
        <p:spPr>
          <a:xfrm>
            <a:off x="762000" y="1905000"/>
            <a:ext cx="3124200" cy="1200329"/>
          </a:xfrm>
          <a:prstGeom prst="rect">
            <a:avLst/>
          </a:prstGeom>
          <a:noFill/>
        </p:spPr>
        <p:txBody>
          <a:bodyPr wrap="square" rtlCol="0">
            <a:spAutoFit/>
          </a:bodyPr>
          <a:lstStyle/>
          <a:p>
            <a:r>
              <a:rPr lang="en-US" sz="2400" dirty="0">
                <a:solidFill>
                  <a:prstClr val="white"/>
                </a:solidFill>
              </a:rPr>
              <a:t>How many new species if I observe for another period?</a:t>
            </a:r>
          </a:p>
        </p:txBody>
      </p:sp>
      <p:sp>
        <p:nvSpPr>
          <p:cNvPr id="6" name="TextBox 5"/>
          <p:cNvSpPr txBox="1"/>
          <p:nvPr/>
        </p:nvSpPr>
        <p:spPr>
          <a:xfrm>
            <a:off x="4572000" y="1905000"/>
            <a:ext cx="4038600" cy="830997"/>
          </a:xfrm>
          <a:prstGeom prst="rect">
            <a:avLst/>
          </a:prstGeom>
          <a:noFill/>
        </p:spPr>
        <p:txBody>
          <a:bodyPr wrap="square" rtlCol="0">
            <a:spAutoFit/>
          </a:bodyPr>
          <a:lstStyle/>
          <a:p>
            <a:r>
              <a:rPr lang="en-US" sz="2400" dirty="0">
                <a:solidFill>
                  <a:prstClr val="white"/>
                </a:solidFill>
              </a:rPr>
              <a:t>Probability mass of </a:t>
            </a:r>
            <a:endParaRPr lang="en-US" sz="2400" dirty="0" smtClean="0">
              <a:solidFill>
                <a:prstClr val="white"/>
              </a:solidFill>
            </a:endParaRPr>
          </a:p>
          <a:p>
            <a:r>
              <a:rPr lang="en-US" sz="2400" dirty="0" smtClean="0">
                <a:solidFill>
                  <a:prstClr val="white"/>
                </a:solidFill>
              </a:rPr>
              <a:t>unseen </a:t>
            </a:r>
            <a:r>
              <a:rPr lang="en-US" sz="2400" dirty="0" err="1">
                <a:solidFill>
                  <a:prstClr val="white"/>
                </a:solidFill>
              </a:rPr>
              <a:t>codewords</a:t>
            </a:r>
            <a:endParaRPr lang="en-US" sz="2400" dirty="0">
              <a:solidFill>
                <a:prstClr val="white"/>
              </a:solidFill>
            </a:endParaRPr>
          </a:p>
        </p:txBody>
      </p:sp>
      <p:sp>
        <p:nvSpPr>
          <p:cNvPr id="8" name="TextBox 7"/>
          <p:cNvSpPr txBox="1"/>
          <p:nvPr/>
        </p:nvSpPr>
        <p:spPr>
          <a:xfrm>
            <a:off x="2625435" y="4267200"/>
            <a:ext cx="304800" cy="400110"/>
          </a:xfrm>
          <a:prstGeom prst="rect">
            <a:avLst/>
          </a:prstGeom>
          <a:noFill/>
        </p:spPr>
        <p:txBody>
          <a:bodyPr wrap="square" rtlCol="0">
            <a:spAutoFit/>
          </a:bodyPr>
          <a:lstStyle/>
          <a:p>
            <a:r>
              <a:rPr lang="en-US" sz="2000" b="1" dirty="0"/>
              <a:t>+</a:t>
            </a:r>
          </a:p>
        </p:txBody>
      </p:sp>
      <p:sp>
        <p:nvSpPr>
          <p:cNvPr id="9" name="TextBox 8"/>
          <p:cNvSpPr txBox="1"/>
          <p:nvPr/>
        </p:nvSpPr>
        <p:spPr>
          <a:xfrm>
            <a:off x="3117270" y="4906185"/>
            <a:ext cx="304800" cy="400110"/>
          </a:xfrm>
          <a:prstGeom prst="rect">
            <a:avLst/>
          </a:prstGeom>
          <a:noFill/>
        </p:spPr>
        <p:txBody>
          <a:bodyPr wrap="square" rtlCol="0">
            <a:spAutoFit/>
          </a:bodyPr>
          <a:lstStyle/>
          <a:p>
            <a:r>
              <a:rPr lang="en-US" sz="2000" b="1" dirty="0"/>
              <a:t>+</a:t>
            </a:r>
          </a:p>
        </p:txBody>
      </p:sp>
      <p:sp>
        <p:nvSpPr>
          <p:cNvPr id="10" name="TextBox 9"/>
          <p:cNvSpPr txBox="1"/>
          <p:nvPr/>
        </p:nvSpPr>
        <p:spPr>
          <a:xfrm>
            <a:off x="3602180" y="5105400"/>
            <a:ext cx="304800" cy="400110"/>
          </a:xfrm>
          <a:prstGeom prst="rect">
            <a:avLst/>
          </a:prstGeom>
          <a:noFill/>
        </p:spPr>
        <p:txBody>
          <a:bodyPr wrap="square" rtlCol="0">
            <a:spAutoFit/>
          </a:bodyPr>
          <a:lstStyle/>
          <a:p>
            <a:r>
              <a:rPr lang="en-US" sz="2000" b="1" dirty="0"/>
              <a:t>+</a:t>
            </a:r>
          </a:p>
        </p:txBody>
      </p:sp>
      <p:sp>
        <p:nvSpPr>
          <p:cNvPr id="11" name="TextBox 10"/>
          <p:cNvSpPr txBox="1"/>
          <p:nvPr/>
        </p:nvSpPr>
        <p:spPr>
          <a:xfrm>
            <a:off x="4100945" y="5238690"/>
            <a:ext cx="304800" cy="400110"/>
          </a:xfrm>
          <a:prstGeom prst="rect">
            <a:avLst/>
          </a:prstGeom>
          <a:noFill/>
        </p:spPr>
        <p:txBody>
          <a:bodyPr wrap="square" rtlCol="0">
            <a:spAutoFit/>
          </a:bodyPr>
          <a:lstStyle/>
          <a:p>
            <a:r>
              <a:rPr lang="en-US" sz="2000" b="1" dirty="0"/>
              <a:t>+</a:t>
            </a:r>
          </a:p>
        </p:txBody>
      </p:sp>
      <p:sp>
        <p:nvSpPr>
          <p:cNvPr id="12" name="TextBox 11"/>
          <p:cNvSpPr txBox="1"/>
          <p:nvPr/>
        </p:nvSpPr>
        <p:spPr>
          <a:xfrm>
            <a:off x="4565070" y="5238690"/>
            <a:ext cx="304800" cy="400110"/>
          </a:xfrm>
          <a:prstGeom prst="rect">
            <a:avLst/>
          </a:prstGeom>
          <a:noFill/>
        </p:spPr>
        <p:txBody>
          <a:bodyPr wrap="square" rtlCol="0">
            <a:spAutoFit/>
          </a:bodyPr>
          <a:lstStyle/>
          <a:p>
            <a:r>
              <a:rPr lang="en-US" sz="2000" b="1" dirty="0"/>
              <a:t>+</a:t>
            </a:r>
          </a:p>
        </p:txBody>
      </p:sp>
      <p:sp>
        <p:nvSpPr>
          <p:cNvPr id="13" name="TextBox 12"/>
          <p:cNvSpPr txBox="1"/>
          <p:nvPr/>
        </p:nvSpPr>
        <p:spPr>
          <a:xfrm>
            <a:off x="5029200" y="5238690"/>
            <a:ext cx="304800" cy="400110"/>
          </a:xfrm>
          <a:prstGeom prst="rect">
            <a:avLst/>
          </a:prstGeom>
          <a:noFill/>
        </p:spPr>
        <p:txBody>
          <a:bodyPr wrap="square" rtlCol="0">
            <a:spAutoFit/>
          </a:bodyPr>
          <a:lstStyle/>
          <a:p>
            <a:r>
              <a:rPr lang="en-US" sz="2000" b="1" dirty="0"/>
              <a:t>+</a:t>
            </a:r>
          </a:p>
        </p:txBody>
      </p:sp>
      <p:sp>
        <p:nvSpPr>
          <p:cNvPr id="14" name="TextBox 13"/>
          <p:cNvSpPr txBox="1"/>
          <p:nvPr/>
        </p:nvSpPr>
        <p:spPr>
          <a:xfrm>
            <a:off x="5521035" y="5252545"/>
            <a:ext cx="304800" cy="400110"/>
          </a:xfrm>
          <a:prstGeom prst="rect">
            <a:avLst/>
          </a:prstGeom>
          <a:noFill/>
        </p:spPr>
        <p:txBody>
          <a:bodyPr wrap="square" rtlCol="0">
            <a:spAutoFit/>
          </a:bodyPr>
          <a:lstStyle/>
          <a:p>
            <a:r>
              <a:rPr lang="en-US" sz="2000" b="1" dirty="0"/>
              <a:t>+</a:t>
            </a:r>
          </a:p>
        </p:txBody>
      </p:sp>
      <p:sp>
        <p:nvSpPr>
          <p:cNvPr id="15" name="TextBox 14"/>
          <p:cNvSpPr txBox="1"/>
          <p:nvPr/>
        </p:nvSpPr>
        <p:spPr>
          <a:xfrm>
            <a:off x="6012870" y="5314890"/>
            <a:ext cx="304800" cy="400110"/>
          </a:xfrm>
          <a:prstGeom prst="rect">
            <a:avLst/>
          </a:prstGeom>
          <a:noFill/>
        </p:spPr>
        <p:txBody>
          <a:bodyPr wrap="square" rtlCol="0">
            <a:spAutoFit/>
          </a:bodyPr>
          <a:lstStyle/>
          <a:p>
            <a:r>
              <a:rPr lang="en-US" sz="2000" b="1" dirty="0"/>
              <a:t>+</a:t>
            </a:r>
          </a:p>
        </p:txBody>
      </p:sp>
      <p:sp>
        <p:nvSpPr>
          <p:cNvPr id="16" name="TextBox 15"/>
          <p:cNvSpPr txBox="1"/>
          <p:nvPr/>
        </p:nvSpPr>
        <p:spPr>
          <a:xfrm>
            <a:off x="2881745" y="4622160"/>
            <a:ext cx="304800" cy="523220"/>
          </a:xfrm>
          <a:prstGeom prst="rect">
            <a:avLst/>
          </a:prstGeom>
          <a:noFill/>
        </p:spPr>
        <p:txBody>
          <a:bodyPr wrap="square" rtlCol="0">
            <a:spAutoFit/>
          </a:bodyPr>
          <a:lstStyle/>
          <a:p>
            <a:r>
              <a:rPr lang="en-US" sz="2800" dirty="0"/>
              <a:t>-</a:t>
            </a:r>
          </a:p>
        </p:txBody>
      </p:sp>
      <p:sp>
        <p:nvSpPr>
          <p:cNvPr id="17" name="TextBox 16"/>
          <p:cNvSpPr txBox="1"/>
          <p:nvPr/>
        </p:nvSpPr>
        <p:spPr>
          <a:xfrm>
            <a:off x="3359725" y="4970100"/>
            <a:ext cx="304800" cy="523220"/>
          </a:xfrm>
          <a:prstGeom prst="rect">
            <a:avLst/>
          </a:prstGeom>
          <a:noFill/>
        </p:spPr>
        <p:txBody>
          <a:bodyPr wrap="square" rtlCol="0">
            <a:spAutoFit/>
          </a:bodyPr>
          <a:lstStyle/>
          <a:p>
            <a:r>
              <a:rPr lang="en-US" sz="2800" dirty="0"/>
              <a:t>-</a:t>
            </a:r>
          </a:p>
        </p:txBody>
      </p:sp>
      <p:sp>
        <p:nvSpPr>
          <p:cNvPr id="18" name="TextBox 17"/>
          <p:cNvSpPr txBox="1"/>
          <p:nvPr/>
        </p:nvSpPr>
        <p:spPr>
          <a:xfrm>
            <a:off x="3844635" y="5115580"/>
            <a:ext cx="304800" cy="523220"/>
          </a:xfrm>
          <a:prstGeom prst="rect">
            <a:avLst/>
          </a:prstGeom>
          <a:noFill/>
        </p:spPr>
        <p:txBody>
          <a:bodyPr wrap="square" rtlCol="0">
            <a:spAutoFit/>
          </a:bodyPr>
          <a:lstStyle/>
          <a:p>
            <a:r>
              <a:rPr lang="en-US" sz="2800" dirty="0"/>
              <a:t>-</a:t>
            </a:r>
          </a:p>
        </p:txBody>
      </p:sp>
      <p:sp>
        <p:nvSpPr>
          <p:cNvPr id="19" name="TextBox 18"/>
          <p:cNvSpPr txBox="1"/>
          <p:nvPr/>
        </p:nvSpPr>
        <p:spPr>
          <a:xfrm>
            <a:off x="4350325" y="5164070"/>
            <a:ext cx="304800" cy="523220"/>
          </a:xfrm>
          <a:prstGeom prst="rect">
            <a:avLst/>
          </a:prstGeom>
          <a:noFill/>
        </p:spPr>
        <p:txBody>
          <a:bodyPr wrap="square" rtlCol="0">
            <a:spAutoFit/>
          </a:bodyPr>
          <a:lstStyle/>
          <a:p>
            <a:r>
              <a:rPr lang="en-US" sz="2800" dirty="0"/>
              <a:t>-</a:t>
            </a:r>
          </a:p>
        </p:txBody>
      </p:sp>
      <p:sp>
        <p:nvSpPr>
          <p:cNvPr id="20" name="TextBox 19"/>
          <p:cNvSpPr txBox="1"/>
          <p:nvPr/>
        </p:nvSpPr>
        <p:spPr>
          <a:xfrm>
            <a:off x="4807525" y="5150215"/>
            <a:ext cx="304800" cy="523220"/>
          </a:xfrm>
          <a:prstGeom prst="rect">
            <a:avLst/>
          </a:prstGeom>
          <a:noFill/>
        </p:spPr>
        <p:txBody>
          <a:bodyPr wrap="square" rtlCol="0">
            <a:spAutoFit/>
          </a:bodyPr>
          <a:lstStyle/>
          <a:p>
            <a:r>
              <a:rPr lang="en-US" sz="2800" dirty="0"/>
              <a:t>-</a:t>
            </a:r>
          </a:p>
        </p:txBody>
      </p:sp>
      <p:sp>
        <p:nvSpPr>
          <p:cNvPr id="21" name="TextBox 20"/>
          <p:cNvSpPr txBox="1"/>
          <p:nvPr/>
        </p:nvSpPr>
        <p:spPr>
          <a:xfrm>
            <a:off x="5306290" y="5164070"/>
            <a:ext cx="304800" cy="523220"/>
          </a:xfrm>
          <a:prstGeom prst="rect">
            <a:avLst/>
          </a:prstGeom>
          <a:noFill/>
        </p:spPr>
        <p:txBody>
          <a:bodyPr wrap="square" rtlCol="0">
            <a:spAutoFit/>
          </a:bodyPr>
          <a:lstStyle/>
          <a:p>
            <a:r>
              <a:rPr lang="en-US" sz="2800" dirty="0"/>
              <a:t>-</a:t>
            </a:r>
          </a:p>
        </p:txBody>
      </p:sp>
      <p:sp>
        <p:nvSpPr>
          <p:cNvPr id="22" name="TextBox 21"/>
          <p:cNvSpPr txBox="1"/>
          <p:nvPr/>
        </p:nvSpPr>
        <p:spPr>
          <a:xfrm>
            <a:off x="5784270" y="5205635"/>
            <a:ext cx="304800" cy="523220"/>
          </a:xfrm>
          <a:prstGeom prst="rect">
            <a:avLst/>
          </a:prstGeom>
          <a:noFill/>
        </p:spPr>
        <p:txBody>
          <a:bodyPr wrap="square" rtlCol="0">
            <a:spAutoFit/>
          </a:bodyPr>
          <a:lstStyle/>
          <a:p>
            <a:r>
              <a:rPr lang="en-US" sz="2800" dirty="0"/>
              <a:t>-</a:t>
            </a:r>
          </a:p>
        </p:txBody>
      </p:sp>
      <p:sp>
        <p:nvSpPr>
          <p:cNvPr id="3" name="TextBox 2"/>
          <p:cNvSpPr txBox="1"/>
          <p:nvPr/>
        </p:nvSpPr>
        <p:spPr>
          <a:xfrm>
            <a:off x="762000" y="3105329"/>
            <a:ext cx="3338945" cy="461665"/>
          </a:xfrm>
          <a:prstGeom prst="rect">
            <a:avLst/>
          </a:prstGeom>
          <a:noFill/>
        </p:spPr>
        <p:txBody>
          <a:bodyPr wrap="square" rtlCol="0">
            <a:spAutoFit/>
          </a:bodyPr>
          <a:lstStyle/>
          <a:p>
            <a:r>
              <a:rPr lang="en-US" sz="2400" dirty="0" smtClean="0">
                <a:solidFill>
                  <a:prstClr val="white"/>
                </a:solidFill>
              </a:rPr>
              <a:t>f</a:t>
            </a:r>
            <a:r>
              <a:rPr lang="en-US" sz="2400" baseline="-25000" dirty="0" smtClean="0">
                <a:solidFill>
                  <a:prstClr val="white"/>
                </a:solidFill>
              </a:rPr>
              <a:t>1</a:t>
            </a:r>
            <a:r>
              <a:rPr lang="en-US" sz="2400" dirty="0" smtClean="0">
                <a:solidFill>
                  <a:prstClr val="white"/>
                </a:solidFill>
              </a:rPr>
              <a:t>- f</a:t>
            </a:r>
            <a:r>
              <a:rPr lang="en-US" sz="2400" baseline="-25000" dirty="0" smtClean="0">
                <a:solidFill>
                  <a:prstClr val="white"/>
                </a:solidFill>
              </a:rPr>
              <a:t>2</a:t>
            </a:r>
            <a:r>
              <a:rPr lang="en-US" sz="2400" dirty="0" smtClean="0">
                <a:solidFill>
                  <a:prstClr val="white"/>
                </a:solidFill>
              </a:rPr>
              <a:t>+f</a:t>
            </a:r>
            <a:r>
              <a:rPr lang="en-US" sz="2400" baseline="-25000" dirty="0" smtClean="0">
                <a:solidFill>
                  <a:prstClr val="white"/>
                </a:solidFill>
              </a:rPr>
              <a:t>3</a:t>
            </a:r>
            <a:r>
              <a:rPr lang="en-US" sz="2400" dirty="0" smtClean="0">
                <a:solidFill>
                  <a:prstClr val="white"/>
                </a:solidFill>
              </a:rPr>
              <a:t>-f</a:t>
            </a:r>
            <a:r>
              <a:rPr lang="en-US" sz="2400" baseline="-25000" dirty="0" smtClean="0">
                <a:solidFill>
                  <a:prstClr val="white"/>
                </a:solidFill>
              </a:rPr>
              <a:t>4</a:t>
            </a:r>
            <a:r>
              <a:rPr lang="en-US" sz="2400" dirty="0" smtClean="0">
                <a:solidFill>
                  <a:prstClr val="white"/>
                </a:solidFill>
              </a:rPr>
              <a:t>+f</a:t>
            </a:r>
            <a:r>
              <a:rPr lang="en-US" sz="2400" baseline="-25000" dirty="0" smtClean="0">
                <a:solidFill>
                  <a:prstClr val="white"/>
                </a:solidFill>
              </a:rPr>
              <a:t>5</a:t>
            </a:r>
            <a:r>
              <a:rPr lang="en-US" sz="2400" dirty="0">
                <a:solidFill>
                  <a:prstClr val="white"/>
                </a:solidFill>
              </a:rPr>
              <a:t>-</a:t>
            </a:r>
            <a:r>
              <a:rPr lang="en-US" sz="2400" baseline="-25000" dirty="0">
                <a:solidFill>
                  <a:prstClr val="white"/>
                </a:solidFill>
              </a:rPr>
              <a:t>…</a:t>
            </a:r>
            <a:endParaRPr lang="en-US" sz="2400" dirty="0">
              <a:solidFill>
                <a:prstClr val="white"/>
              </a:solidFill>
            </a:endParaRPr>
          </a:p>
        </p:txBody>
      </p:sp>
      <p:sp>
        <p:nvSpPr>
          <p:cNvPr id="23" name="TextBox 22"/>
          <p:cNvSpPr txBox="1"/>
          <p:nvPr/>
        </p:nvSpPr>
        <p:spPr>
          <a:xfrm>
            <a:off x="4655125" y="3105329"/>
            <a:ext cx="3498275" cy="461665"/>
          </a:xfrm>
          <a:prstGeom prst="rect">
            <a:avLst/>
          </a:prstGeom>
          <a:noFill/>
        </p:spPr>
        <p:txBody>
          <a:bodyPr wrap="square" rtlCol="0">
            <a:spAutoFit/>
          </a:bodyPr>
          <a:lstStyle/>
          <a:p>
            <a:r>
              <a:rPr lang="en-US" sz="2400" dirty="0">
                <a:solidFill>
                  <a:prstClr val="white"/>
                </a:solidFill>
              </a:rPr>
              <a:t>f</a:t>
            </a:r>
            <a:r>
              <a:rPr lang="en-US" sz="2400" baseline="-25000" dirty="0" smtClean="0">
                <a:solidFill>
                  <a:prstClr val="white"/>
                </a:solidFill>
              </a:rPr>
              <a:t>1 </a:t>
            </a:r>
            <a:r>
              <a:rPr lang="en-US" sz="2400" dirty="0" smtClean="0">
                <a:solidFill>
                  <a:prstClr val="white"/>
                </a:solidFill>
              </a:rPr>
              <a:t>/ (</a:t>
            </a:r>
            <a:r>
              <a:rPr lang="en-US" sz="2400" dirty="0">
                <a:solidFill>
                  <a:prstClr val="white"/>
                </a:solidFill>
              </a:rPr>
              <a:t>number of samples)</a:t>
            </a:r>
          </a:p>
        </p:txBody>
      </p:sp>
      <p:sp>
        <p:nvSpPr>
          <p:cNvPr id="24" name="TextBox 23"/>
          <p:cNvSpPr txBox="1"/>
          <p:nvPr/>
        </p:nvSpPr>
        <p:spPr>
          <a:xfrm>
            <a:off x="2881744" y="6324600"/>
            <a:ext cx="4585855" cy="461665"/>
          </a:xfrm>
          <a:prstGeom prst="rect">
            <a:avLst/>
          </a:prstGeom>
          <a:noFill/>
        </p:spPr>
        <p:txBody>
          <a:bodyPr wrap="square" rtlCol="0">
            <a:spAutoFit/>
          </a:bodyPr>
          <a:lstStyle/>
          <a:p>
            <a:r>
              <a:rPr lang="en-US" sz="2400" dirty="0">
                <a:solidFill>
                  <a:prstClr val="white"/>
                </a:solidFill>
              </a:rPr>
              <a:t>(</a:t>
            </a:r>
            <a:r>
              <a:rPr lang="en-US" sz="2400" dirty="0" smtClean="0">
                <a:solidFill>
                  <a:prstClr val="white"/>
                </a:solidFill>
              </a:rPr>
              <a:t>“</a:t>
            </a:r>
            <a:r>
              <a:rPr lang="en-US" sz="2400" dirty="0" smtClean="0">
                <a:solidFill>
                  <a:srgbClr val="CCFFCC"/>
                </a:solidFill>
              </a:rPr>
              <a:t>fingerprint</a:t>
            </a:r>
            <a:r>
              <a:rPr lang="en-US" sz="2400" dirty="0" smtClean="0">
                <a:solidFill>
                  <a:prstClr val="white"/>
                </a:solidFill>
              </a:rPr>
              <a:t>” of the samples)</a:t>
            </a:r>
            <a:endParaRPr lang="en-US" sz="2400" dirty="0">
              <a:solidFill>
                <a:prstClr val="white"/>
              </a:solidFill>
            </a:endParaRPr>
          </a:p>
        </p:txBody>
      </p:sp>
      <p:graphicFrame>
        <p:nvGraphicFramePr>
          <p:cNvPr id="26" name="Chart 25"/>
          <p:cNvGraphicFramePr/>
          <p:nvPr>
            <p:extLst>
              <p:ext uri="{D42A27DB-BD31-4B8C-83A1-F6EECF244321}">
                <p14:modId xmlns:p14="http://schemas.microsoft.com/office/powerpoint/2010/main" val="4161272675"/>
              </p:ext>
            </p:extLst>
          </p:nvPr>
        </p:nvGraphicFramePr>
        <p:xfrm>
          <a:off x="2014538" y="3700858"/>
          <a:ext cx="4417432" cy="2552304"/>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p:cNvPicPr>
            <a:picLocks noChangeAspect="1"/>
          </p:cNvPicPr>
          <p:nvPr/>
        </p:nvPicPr>
        <p:blipFill>
          <a:blip r:embed="rId4"/>
          <a:stretch>
            <a:fillRect/>
          </a:stretch>
        </p:blipFill>
        <p:spPr>
          <a:xfrm>
            <a:off x="7315200" y="1295401"/>
            <a:ext cx="1447800" cy="1930400"/>
          </a:xfrm>
          <a:prstGeom prst="rect">
            <a:avLst/>
          </a:prstGeom>
        </p:spPr>
      </p:pic>
      <p:pic>
        <p:nvPicPr>
          <p:cNvPr id="73" name="Picture 72"/>
          <p:cNvPicPr>
            <a:picLocks noChangeAspect="1"/>
          </p:cNvPicPr>
          <p:nvPr/>
        </p:nvPicPr>
        <p:blipFill>
          <a:blip r:embed="rId5"/>
          <a:stretch>
            <a:fillRect/>
          </a:stretch>
        </p:blipFill>
        <p:spPr>
          <a:xfrm>
            <a:off x="228600" y="4038600"/>
            <a:ext cx="1828800" cy="1524000"/>
          </a:xfrm>
          <a:prstGeom prst="rect">
            <a:avLst/>
          </a:prstGeom>
        </p:spPr>
      </p:pic>
    </p:spTree>
    <p:extLst>
      <p:ext uri="{BB962C8B-B14F-4D97-AF65-F5344CB8AC3E}">
        <p14:creationId xmlns:p14="http://schemas.microsoft.com/office/powerpoint/2010/main" val="5214355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149"/>
                                          </p:stCondLst>
                                        </p:cTn>
                                        <p:tgtEl>
                                          <p:spTgt spid="8"/>
                                        </p:tgtEl>
                                        <p:attrNameLst>
                                          <p:attrName>style.visibility</p:attrName>
                                        </p:attrNameLst>
                                      </p:cBhvr>
                                      <p:to>
                                        <p:strVal val="visible"/>
                                      </p:to>
                                    </p:set>
                                  </p:childTnLst>
                                </p:cTn>
                              </p:par>
                            </p:childTnLst>
                          </p:cTn>
                        </p:par>
                        <p:par>
                          <p:cTn id="17" fill="hold">
                            <p:stCondLst>
                              <p:cond delay="150"/>
                            </p:stCondLst>
                            <p:childTnLst>
                              <p:par>
                                <p:cTn id="18" presetID="1" presetClass="entr" presetSubtype="0" fill="hold" grpId="0" nodeType="afterEffect">
                                  <p:stCondLst>
                                    <p:cond delay="0"/>
                                  </p:stCondLst>
                                  <p:childTnLst>
                                    <p:set>
                                      <p:cBhvr>
                                        <p:cTn id="19" dur="1" fill="hold">
                                          <p:stCondLst>
                                            <p:cond delay="149"/>
                                          </p:stCondLst>
                                        </p:cTn>
                                        <p:tgtEl>
                                          <p:spTgt spid="16"/>
                                        </p:tgtEl>
                                        <p:attrNameLst>
                                          <p:attrName>style.visibility</p:attrName>
                                        </p:attrNameLst>
                                      </p:cBhvr>
                                      <p:to>
                                        <p:strVal val="visible"/>
                                      </p:to>
                                    </p:set>
                                  </p:childTnLst>
                                </p:cTn>
                              </p:par>
                            </p:childTnLst>
                          </p:cTn>
                        </p:par>
                        <p:par>
                          <p:cTn id="20" fill="hold">
                            <p:stCondLst>
                              <p:cond delay="300"/>
                            </p:stCondLst>
                            <p:childTnLst>
                              <p:par>
                                <p:cTn id="21" presetID="1" presetClass="entr" presetSubtype="0" fill="hold" grpId="0" nodeType="afterEffect">
                                  <p:stCondLst>
                                    <p:cond delay="0"/>
                                  </p:stCondLst>
                                  <p:childTnLst>
                                    <p:set>
                                      <p:cBhvr>
                                        <p:cTn id="22" dur="1" fill="hold">
                                          <p:stCondLst>
                                            <p:cond delay="149"/>
                                          </p:stCondLst>
                                        </p:cTn>
                                        <p:tgtEl>
                                          <p:spTgt spid="9"/>
                                        </p:tgtEl>
                                        <p:attrNameLst>
                                          <p:attrName>style.visibility</p:attrName>
                                        </p:attrNameLst>
                                      </p:cBhvr>
                                      <p:to>
                                        <p:strVal val="visible"/>
                                      </p:to>
                                    </p:set>
                                  </p:childTnLst>
                                </p:cTn>
                              </p:par>
                            </p:childTnLst>
                          </p:cTn>
                        </p:par>
                        <p:par>
                          <p:cTn id="23" fill="hold">
                            <p:stCondLst>
                              <p:cond delay="450"/>
                            </p:stCondLst>
                            <p:childTnLst>
                              <p:par>
                                <p:cTn id="24" presetID="1" presetClass="entr" presetSubtype="0" fill="hold" grpId="0" nodeType="afterEffect">
                                  <p:stCondLst>
                                    <p:cond delay="0"/>
                                  </p:stCondLst>
                                  <p:childTnLst>
                                    <p:set>
                                      <p:cBhvr>
                                        <p:cTn id="25" dur="1" fill="hold">
                                          <p:stCondLst>
                                            <p:cond delay="149"/>
                                          </p:stCondLst>
                                        </p:cTn>
                                        <p:tgtEl>
                                          <p:spTgt spid="17"/>
                                        </p:tgtEl>
                                        <p:attrNameLst>
                                          <p:attrName>style.visibility</p:attrName>
                                        </p:attrNameLst>
                                      </p:cBhvr>
                                      <p:to>
                                        <p:strVal val="visible"/>
                                      </p:to>
                                    </p:set>
                                  </p:childTnLst>
                                </p:cTn>
                              </p:par>
                            </p:childTnLst>
                          </p:cTn>
                        </p:par>
                        <p:par>
                          <p:cTn id="26" fill="hold">
                            <p:stCondLst>
                              <p:cond delay="600"/>
                            </p:stCondLst>
                            <p:childTnLst>
                              <p:par>
                                <p:cTn id="27" presetID="1" presetClass="entr" presetSubtype="0" fill="hold" grpId="0" nodeType="afterEffect">
                                  <p:stCondLst>
                                    <p:cond delay="0"/>
                                  </p:stCondLst>
                                  <p:childTnLst>
                                    <p:set>
                                      <p:cBhvr>
                                        <p:cTn id="28" dur="1" fill="hold">
                                          <p:stCondLst>
                                            <p:cond delay="149"/>
                                          </p:stCondLst>
                                        </p:cTn>
                                        <p:tgtEl>
                                          <p:spTgt spid="10"/>
                                        </p:tgtEl>
                                        <p:attrNameLst>
                                          <p:attrName>style.visibility</p:attrName>
                                        </p:attrNameLst>
                                      </p:cBhvr>
                                      <p:to>
                                        <p:strVal val="visible"/>
                                      </p:to>
                                    </p:set>
                                  </p:childTnLst>
                                </p:cTn>
                              </p:par>
                            </p:childTnLst>
                          </p:cTn>
                        </p:par>
                        <p:par>
                          <p:cTn id="29" fill="hold">
                            <p:stCondLst>
                              <p:cond delay="750"/>
                            </p:stCondLst>
                            <p:childTnLst>
                              <p:par>
                                <p:cTn id="30" presetID="1" presetClass="entr" presetSubtype="0" fill="hold" grpId="0" nodeType="afterEffect">
                                  <p:stCondLst>
                                    <p:cond delay="0"/>
                                  </p:stCondLst>
                                  <p:childTnLst>
                                    <p:set>
                                      <p:cBhvr>
                                        <p:cTn id="31" dur="1" fill="hold">
                                          <p:stCondLst>
                                            <p:cond delay="149"/>
                                          </p:stCondLst>
                                        </p:cTn>
                                        <p:tgtEl>
                                          <p:spTgt spid="18"/>
                                        </p:tgtEl>
                                        <p:attrNameLst>
                                          <p:attrName>style.visibility</p:attrName>
                                        </p:attrNameLst>
                                      </p:cBhvr>
                                      <p:to>
                                        <p:strVal val="visible"/>
                                      </p:to>
                                    </p:set>
                                  </p:childTnLst>
                                </p:cTn>
                              </p:par>
                            </p:childTnLst>
                          </p:cTn>
                        </p:par>
                        <p:par>
                          <p:cTn id="32" fill="hold">
                            <p:stCondLst>
                              <p:cond delay="900"/>
                            </p:stCondLst>
                            <p:childTnLst>
                              <p:par>
                                <p:cTn id="33" presetID="1" presetClass="entr" presetSubtype="0" fill="hold" grpId="0" nodeType="afterEffect">
                                  <p:stCondLst>
                                    <p:cond delay="0"/>
                                  </p:stCondLst>
                                  <p:childTnLst>
                                    <p:set>
                                      <p:cBhvr>
                                        <p:cTn id="34" dur="1" fill="hold">
                                          <p:stCondLst>
                                            <p:cond delay="149"/>
                                          </p:stCondLst>
                                        </p:cTn>
                                        <p:tgtEl>
                                          <p:spTgt spid="11"/>
                                        </p:tgtEl>
                                        <p:attrNameLst>
                                          <p:attrName>style.visibility</p:attrName>
                                        </p:attrNameLst>
                                      </p:cBhvr>
                                      <p:to>
                                        <p:strVal val="visible"/>
                                      </p:to>
                                    </p:set>
                                  </p:childTnLst>
                                </p:cTn>
                              </p:par>
                            </p:childTnLst>
                          </p:cTn>
                        </p:par>
                        <p:par>
                          <p:cTn id="35" fill="hold">
                            <p:stCondLst>
                              <p:cond delay="1050"/>
                            </p:stCondLst>
                            <p:childTnLst>
                              <p:par>
                                <p:cTn id="36" presetID="1" presetClass="entr" presetSubtype="0" fill="hold" grpId="0" nodeType="afterEffect">
                                  <p:stCondLst>
                                    <p:cond delay="0"/>
                                  </p:stCondLst>
                                  <p:childTnLst>
                                    <p:set>
                                      <p:cBhvr>
                                        <p:cTn id="37" dur="1" fill="hold">
                                          <p:stCondLst>
                                            <p:cond delay="149"/>
                                          </p:stCondLst>
                                        </p:cTn>
                                        <p:tgtEl>
                                          <p:spTgt spid="19"/>
                                        </p:tgtEl>
                                        <p:attrNameLst>
                                          <p:attrName>style.visibility</p:attrName>
                                        </p:attrNameLst>
                                      </p:cBhvr>
                                      <p:to>
                                        <p:strVal val="visible"/>
                                      </p:to>
                                    </p:set>
                                  </p:childTnLst>
                                </p:cTn>
                              </p:par>
                            </p:childTnLst>
                          </p:cTn>
                        </p:par>
                        <p:par>
                          <p:cTn id="38" fill="hold">
                            <p:stCondLst>
                              <p:cond delay="1200"/>
                            </p:stCondLst>
                            <p:childTnLst>
                              <p:par>
                                <p:cTn id="39" presetID="1" presetClass="entr" presetSubtype="0" fill="hold" grpId="0" nodeType="afterEffect">
                                  <p:stCondLst>
                                    <p:cond delay="0"/>
                                  </p:stCondLst>
                                  <p:childTnLst>
                                    <p:set>
                                      <p:cBhvr>
                                        <p:cTn id="40" dur="1" fill="hold">
                                          <p:stCondLst>
                                            <p:cond delay="149"/>
                                          </p:stCondLst>
                                        </p:cTn>
                                        <p:tgtEl>
                                          <p:spTgt spid="12"/>
                                        </p:tgtEl>
                                        <p:attrNameLst>
                                          <p:attrName>style.visibility</p:attrName>
                                        </p:attrNameLst>
                                      </p:cBhvr>
                                      <p:to>
                                        <p:strVal val="visible"/>
                                      </p:to>
                                    </p:set>
                                  </p:childTnLst>
                                </p:cTn>
                              </p:par>
                            </p:childTnLst>
                          </p:cTn>
                        </p:par>
                        <p:par>
                          <p:cTn id="41" fill="hold">
                            <p:stCondLst>
                              <p:cond delay="1350"/>
                            </p:stCondLst>
                            <p:childTnLst>
                              <p:par>
                                <p:cTn id="42" presetID="1" presetClass="entr" presetSubtype="0" fill="hold" grpId="0" nodeType="afterEffect">
                                  <p:stCondLst>
                                    <p:cond delay="0"/>
                                  </p:stCondLst>
                                  <p:childTnLst>
                                    <p:set>
                                      <p:cBhvr>
                                        <p:cTn id="43" dur="1" fill="hold">
                                          <p:stCondLst>
                                            <p:cond delay="149"/>
                                          </p:stCondLst>
                                        </p:cTn>
                                        <p:tgtEl>
                                          <p:spTgt spid="20"/>
                                        </p:tgtEl>
                                        <p:attrNameLst>
                                          <p:attrName>style.visibility</p:attrName>
                                        </p:attrNameLst>
                                      </p:cBhvr>
                                      <p:to>
                                        <p:strVal val="visible"/>
                                      </p:to>
                                    </p:set>
                                  </p:childTnLst>
                                </p:cTn>
                              </p:par>
                            </p:childTnLst>
                          </p:cTn>
                        </p:par>
                        <p:par>
                          <p:cTn id="44" fill="hold">
                            <p:stCondLst>
                              <p:cond delay="1500"/>
                            </p:stCondLst>
                            <p:childTnLst>
                              <p:par>
                                <p:cTn id="45" presetID="1" presetClass="entr" presetSubtype="0" fill="hold" grpId="0" nodeType="afterEffect">
                                  <p:stCondLst>
                                    <p:cond delay="0"/>
                                  </p:stCondLst>
                                  <p:childTnLst>
                                    <p:set>
                                      <p:cBhvr>
                                        <p:cTn id="46" dur="1" fill="hold">
                                          <p:stCondLst>
                                            <p:cond delay="149"/>
                                          </p:stCondLst>
                                        </p:cTn>
                                        <p:tgtEl>
                                          <p:spTgt spid="13"/>
                                        </p:tgtEl>
                                        <p:attrNameLst>
                                          <p:attrName>style.visibility</p:attrName>
                                        </p:attrNameLst>
                                      </p:cBhvr>
                                      <p:to>
                                        <p:strVal val="visible"/>
                                      </p:to>
                                    </p:set>
                                  </p:childTnLst>
                                </p:cTn>
                              </p:par>
                            </p:childTnLst>
                          </p:cTn>
                        </p:par>
                        <p:par>
                          <p:cTn id="47" fill="hold">
                            <p:stCondLst>
                              <p:cond delay="1650"/>
                            </p:stCondLst>
                            <p:childTnLst>
                              <p:par>
                                <p:cTn id="48" presetID="1" presetClass="entr" presetSubtype="0" fill="hold" grpId="0" nodeType="afterEffect">
                                  <p:stCondLst>
                                    <p:cond delay="0"/>
                                  </p:stCondLst>
                                  <p:childTnLst>
                                    <p:set>
                                      <p:cBhvr>
                                        <p:cTn id="49" dur="1" fill="hold">
                                          <p:stCondLst>
                                            <p:cond delay="149"/>
                                          </p:stCondLst>
                                        </p:cTn>
                                        <p:tgtEl>
                                          <p:spTgt spid="21"/>
                                        </p:tgtEl>
                                        <p:attrNameLst>
                                          <p:attrName>style.visibility</p:attrName>
                                        </p:attrNameLst>
                                      </p:cBhvr>
                                      <p:to>
                                        <p:strVal val="visible"/>
                                      </p:to>
                                    </p:set>
                                  </p:childTnLst>
                                </p:cTn>
                              </p:par>
                            </p:childTnLst>
                          </p:cTn>
                        </p:par>
                        <p:par>
                          <p:cTn id="50" fill="hold">
                            <p:stCondLst>
                              <p:cond delay="1800"/>
                            </p:stCondLst>
                            <p:childTnLst>
                              <p:par>
                                <p:cTn id="51" presetID="1" presetClass="entr" presetSubtype="0" fill="hold" grpId="0" nodeType="afterEffect">
                                  <p:stCondLst>
                                    <p:cond delay="0"/>
                                  </p:stCondLst>
                                  <p:childTnLst>
                                    <p:set>
                                      <p:cBhvr>
                                        <p:cTn id="52" dur="1" fill="hold">
                                          <p:stCondLst>
                                            <p:cond delay="149"/>
                                          </p:stCondLst>
                                        </p:cTn>
                                        <p:tgtEl>
                                          <p:spTgt spid="14"/>
                                        </p:tgtEl>
                                        <p:attrNameLst>
                                          <p:attrName>style.visibility</p:attrName>
                                        </p:attrNameLst>
                                      </p:cBhvr>
                                      <p:to>
                                        <p:strVal val="visible"/>
                                      </p:to>
                                    </p:set>
                                  </p:childTnLst>
                                </p:cTn>
                              </p:par>
                            </p:childTnLst>
                          </p:cTn>
                        </p:par>
                        <p:par>
                          <p:cTn id="53" fill="hold">
                            <p:stCondLst>
                              <p:cond delay="1950"/>
                            </p:stCondLst>
                            <p:childTnLst>
                              <p:par>
                                <p:cTn id="54" presetID="1" presetClass="entr" presetSubtype="0" fill="hold" grpId="0" nodeType="afterEffect">
                                  <p:stCondLst>
                                    <p:cond delay="0"/>
                                  </p:stCondLst>
                                  <p:childTnLst>
                                    <p:set>
                                      <p:cBhvr>
                                        <p:cTn id="55" dur="1" fill="hold">
                                          <p:stCondLst>
                                            <p:cond delay="149"/>
                                          </p:stCondLst>
                                        </p:cTn>
                                        <p:tgtEl>
                                          <p:spTgt spid="22"/>
                                        </p:tgtEl>
                                        <p:attrNameLst>
                                          <p:attrName>style.visibility</p:attrName>
                                        </p:attrNameLst>
                                      </p:cBhvr>
                                      <p:to>
                                        <p:strVal val="visible"/>
                                      </p:to>
                                    </p:set>
                                  </p:childTnLst>
                                </p:cTn>
                              </p:par>
                            </p:childTnLst>
                          </p:cTn>
                        </p:par>
                        <p:par>
                          <p:cTn id="56" fill="hold">
                            <p:stCondLst>
                              <p:cond delay="2100"/>
                            </p:stCondLst>
                            <p:childTnLst>
                              <p:par>
                                <p:cTn id="57" presetID="1" presetClass="entr" presetSubtype="0" fill="hold" grpId="0" nodeType="afterEffect">
                                  <p:stCondLst>
                                    <p:cond delay="0"/>
                                  </p:stCondLst>
                                  <p:childTnLst>
                                    <p:set>
                                      <p:cBhvr>
                                        <p:cTn id="58" dur="1" fill="hold">
                                          <p:stCondLst>
                                            <p:cond delay="149"/>
                                          </p:stCondLst>
                                        </p:cTn>
                                        <p:tgtEl>
                                          <p:spTgt spid="1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3" grpId="0"/>
      <p:bldP spid="23" grpId="0"/>
      <p:bldP spid="24" grpId="0"/>
      <p:bldGraphic spid="2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52400"/>
            <a:ext cx="8763000" cy="1323439"/>
          </a:xfrm>
          <a:prstGeom prst="rect">
            <a:avLst/>
          </a:prstGeom>
          <a:noFill/>
        </p:spPr>
        <p:txBody>
          <a:bodyPr wrap="square" rtlCol="0">
            <a:spAutoFit/>
          </a:bodyPr>
          <a:lstStyle/>
          <a:p>
            <a:pPr algn="ctr"/>
            <a:r>
              <a:rPr lang="en-US" sz="4000" b="1" dirty="0" smtClean="0">
                <a:solidFill>
                  <a:prstClr val="white"/>
                </a:solidFill>
              </a:rPr>
              <a:t>Reasoning Beyond the Empirical Distribution</a:t>
            </a:r>
            <a:endParaRPr lang="en-US" sz="4000" b="1" dirty="0">
              <a:solidFill>
                <a:prstClr val="white"/>
              </a:solidFill>
            </a:endParaRPr>
          </a:p>
        </p:txBody>
      </p:sp>
      <p:sp>
        <p:nvSpPr>
          <p:cNvPr id="3" name="TextBox 2"/>
          <p:cNvSpPr txBox="1"/>
          <p:nvPr/>
        </p:nvSpPr>
        <p:spPr>
          <a:xfrm>
            <a:off x="457200" y="1715869"/>
            <a:ext cx="8610600" cy="646331"/>
          </a:xfrm>
          <a:prstGeom prst="rect">
            <a:avLst/>
          </a:prstGeom>
          <a:noFill/>
        </p:spPr>
        <p:txBody>
          <a:bodyPr wrap="square" rtlCol="0">
            <a:spAutoFit/>
          </a:bodyPr>
          <a:lstStyle/>
          <a:p>
            <a:r>
              <a:rPr lang="en-US" sz="3600" dirty="0" smtClean="0">
                <a:solidFill>
                  <a:prstClr val="white"/>
                </a:solidFill>
              </a:rPr>
              <a:t>Fingerprint based </a:t>
            </a:r>
            <a:r>
              <a:rPr lang="en-US" sz="3600" dirty="0">
                <a:solidFill>
                  <a:prstClr val="white"/>
                </a:solidFill>
              </a:rPr>
              <a:t>on </a:t>
            </a:r>
            <a:r>
              <a:rPr lang="en-US" sz="3600" dirty="0" smtClean="0">
                <a:solidFill>
                  <a:prstClr val="white"/>
                </a:solidFill>
              </a:rPr>
              <a:t>sample of size k</a:t>
            </a:r>
            <a:endParaRPr lang="en-US" sz="3600" dirty="0">
              <a:solidFill>
                <a:prstClr val="white"/>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5239" y="2371725"/>
            <a:ext cx="5357813" cy="357187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5239" y="2371725"/>
            <a:ext cx="5357813" cy="357187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5239" y="2371725"/>
            <a:ext cx="5357813" cy="3571875"/>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5239" y="2371725"/>
            <a:ext cx="5357813" cy="3571875"/>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75239" y="2371725"/>
            <a:ext cx="5357813" cy="3571875"/>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75239" y="2371725"/>
            <a:ext cx="5357813" cy="3571875"/>
          </a:xfrm>
          <a:prstGeom prst="rect">
            <a:avLst/>
          </a:prstGeom>
        </p:spPr>
      </p:pic>
      <p:cxnSp>
        <p:nvCxnSpPr>
          <p:cNvPr id="14" name="Straight Arrow Connector 13"/>
          <p:cNvCxnSpPr/>
          <p:nvPr/>
        </p:nvCxnSpPr>
        <p:spPr>
          <a:xfrm flipV="1">
            <a:off x="4327634" y="5858202"/>
            <a:ext cx="0" cy="533400"/>
          </a:xfrm>
          <a:prstGeom prst="straightConnector1">
            <a:avLst/>
          </a:prstGeom>
          <a:ln w="79375">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146332" y="5858202"/>
            <a:ext cx="0" cy="533400"/>
          </a:xfrm>
          <a:prstGeom prst="straightConnector1">
            <a:avLst/>
          </a:prstGeom>
          <a:ln w="79375">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971800" y="5858202"/>
            <a:ext cx="0" cy="533400"/>
          </a:xfrm>
          <a:prstGeom prst="straightConnector1">
            <a:avLst/>
          </a:prstGeom>
          <a:ln w="79375">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590800" y="5858202"/>
            <a:ext cx="0" cy="533400"/>
          </a:xfrm>
          <a:prstGeom prst="straightConnector1">
            <a:avLst/>
          </a:prstGeom>
          <a:ln w="79375">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391102" y="5858202"/>
            <a:ext cx="0" cy="533400"/>
          </a:xfrm>
          <a:prstGeom prst="straightConnector1">
            <a:avLst/>
          </a:prstGeom>
          <a:ln w="79375">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330668" y="5858202"/>
            <a:ext cx="0" cy="533400"/>
          </a:xfrm>
          <a:prstGeom prst="straightConnector1">
            <a:avLst/>
          </a:prstGeom>
          <a:ln w="79375">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57200" y="1715869"/>
            <a:ext cx="8610600" cy="646331"/>
          </a:xfrm>
          <a:prstGeom prst="rect">
            <a:avLst/>
          </a:prstGeom>
          <a:noFill/>
        </p:spPr>
        <p:txBody>
          <a:bodyPr wrap="square" rtlCol="0">
            <a:spAutoFit/>
          </a:bodyPr>
          <a:lstStyle/>
          <a:p>
            <a:r>
              <a:rPr lang="en-US" sz="3600" dirty="0" smtClean="0">
                <a:solidFill>
                  <a:prstClr val="white"/>
                </a:solidFill>
              </a:rPr>
              <a:t>Fingerprint based on sample of size 10000</a:t>
            </a:r>
            <a:endParaRPr lang="en-US" sz="3600" dirty="0">
              <a:solidFill>
                <a:prstClr val="white"/>
              </a:solidFill>
            </a:endParaRPr>
          </a:p>
        </p:txBody>
      </p:sp>
    </p:spTree>
    <p:extLst>
      <p:ext uri="{BB962C8B-B14F-4D97-AF65-F5344CB8AC3E}">
        <p14:creationId xmlns:p14="http://schemas.microsoft.com/office/powerpoint/2010/main" val="1179410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5"/>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16"/>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17"/>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1" presetClass="exit" presetSubtype="0" fill="hold" nodeType="withEffect">
                                  <p:stCondLst>
                                    <p:cond delay="0"/>
                                  </p:stCondLst>
                                  <p:childTnLst>
                                    <p:set>
                                      <p:cBhvr>
                                        <p:cTn id="50" dur="1" fill="hold">
                                          <p:stCondLst>
                                            <p:cond delay="0"/>
                                          </p:stCondLst>
                                        </p:cTn>
                                        <p:tgtEl>
                                          <p:spTgt spid="18"/>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14500" y="304800"/>
            <a:ext cx="5715000" cy="707886"/>
          </a:xfrm>
          <a:prstGeom prst="rect">
            <a:avLst/>
          </a:prstGeom>
          <a:noFill/>
        </p:spPr>
        <p:txBody>
          <a:bodyPr wrap="square" rtlCol="0">
            <a:spAutoFit/>
          </a:bodyPr>
          <a:lstStyle/>
          <a:p>
            <a:pPr algn="ctr"/>
            <a:r>
              <a:rPr lang="en-US" sz="4000" dirty="0" smtClean="0"/>
              <a:t>Linear Programming</a:t>
            </a:r>
          </a:p>
        </p:txBody>
      </p:sp>
      <p:sp>
        <p:nvSpPr>
          <p:cNvPr id="6" name="TextBox 5"/>
          <p:cNvSpPr txBox="1"/>
          <p:nvPr/>
        </p:nvSpPr>
        <p:spPr>
          <a:xfrm>
            <a:off x="1219200" y="1447800"/>
            <a:ext cx="6858000" cy="830997"/>
          </a:xfrm>
          <a:prstGeom prst="rect">
            <a:avLst/>
          </a:prstGeom>
          <a:noFill/>
        </p:spPr>
        <p:txBody>
          <a:bodyPr wrap="square" rtlCol="0">
            <a:spAutoFit/>
          </a:bodyPr>
          <a:lstStyle/>
          <a:p>
            <a:pPr algn="ctr"/>
            <a:r>
              <a:rPr lang="en-US" sz="2400" dirty="0" smtClean="0">
                <a:solidFill>
                  <a:srgbClr val="00B0F0"/>
                </a:solidFill>
              </a:rPr>
              <a:t>“Find distributions whose </a:t>
            </a:r>
            <a:r>
              <a:rPr lang="en-US" sz="2400" dirty="0" smtClean="0">
                <a:solidFill>
                  <a:srgbClr val="FFFF00"/>
                </a:solidFill>
              </a:rPr>
              <a:t>expected fingerprint </a:t>
            </a:r>
            <a:r>
              <a:rPr lang="en-US" sz="2400" dirty="0" smtClean="0">
                <a:solidFill>
                  <a:srgbClr val="00B0F0"/>
                </a:solidFill>
              </a:rPr>
              <a:t>is </a:t>
            </a:r>
            <a:r>
              <a:rPr lang="en-US" sz="2400" i="1" dirty="0" smtClean="0">
                <a:solidFill>
                  <a:srgbClr val="00B0F0"/>
                </a:solidFill>
              </a:rPr>
              <a:t>close</a:t>
            </a:r>
            <a:r>
              <a:rPr lang="en-US" sz="2400" dirty="0" smtClean="0">
                <a:solidFill>
                  <a:srgbClr val="00B0F0"/>
                </a:solidFill>
              </a:rPr>
              <a:t> to the </a:t>
            </a:r>
            <a:r>
              <a:rPr lang="en-US" sz="2400" dirty="0" smtClean="0">
                <a:solidFill>
                  <a:srgbClr val="FD6100"/>
                </a:solidFill>
              </a:rPr>
              <a:t>observed fingerprint</a:t>
            </a:r>
            <a:r>
              <a:rPr lang="en-US" sz="2400" dirty="0" smtClean="0">
                <a:solidFill>
                  <a:srgbClr val="00B0F0"/>
                </a:solidFill>
              </a:rPr>
              <a:t> of the sample”</a:t>
            </a:r>
          </a:p>
        </p:txBody>
      </p:sp>
      <p:sp>
        <p:nvSpPr>
          <p:cNvPr id="10" name="Freeform 9"/>
          <p:cNvSpPr/>
          <p:nvPr/>
        </p:nvSpPr>
        <p:spPr>
          <a:xfrm>
            <a:off x="2719552" y="2546131"/>
            <a:ext cx="3704896" cy="1765738"/>
          </a:xfrm>
          <a:custGeom>
            <a:avLst/>
            <a:gdLst>
              <a:gd name="connsiteX0" fmla="*/ 0 w 3704896"/>
              <a:gd name="connsiteY0" fmla="*/ 1277007 h 1765738"/>
              <a:gd name="connsiteX1" fmla="*/ 1135117 w 3704896"/>
              <a:gd name="connsiteY1" fmla="*/ 0 h 1765738"/>
              <a:gd name="connsiteX2" fmla="*/ 3704896 w 3704896"/>
              <a:gd name="connsiteY2" fmla="*/ 709448 h 1765738"/>
              <a:gd name="connsiteX3" fmla="*/ 3689131 w 3704896"/>
              <a:gd name="connsiteY3" fmla="*/ 1340069 h 1765738"/>
              <a:gd name="connsiteX4" fmla="*/ 2490951 w 3704896"/>
              <a:gd name="connsiteY4" fmla="*/ 1765738 h 1765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4896" h="1765738">
                <a:moveTo>
                  <a:pt x="0" y="1277007"/>
                </a:moveTo>
                <a:lnTo>
                  <a:pt x="1135117" y="0"/>
                </a:lnTo>
                <a:lnTo>
                  <a:pt x="3704896" y="709448"/>
                </a:lnTo>
                <a:lnTo>
                  <a:pt x="3689131" y="1340069"/>
                </a:lnTo>
                <a:lnTo>
                  <a:pt x="2490951" y="1765738"/>
                </a:lnTo>
              </a:path>
            </a:pathLst>
          </a:custGeom>
          <a:solidFill>
            <a:srgbClr val="7FD13B">
              <a:alpha val="61000"/>
            </a:srgbClr>
          </a:solidFill>
          <a:ln w="12000" cap="flat" cmpd="sng" algn="ctr">
            <a:solidFill>
              <a:srgbClr val="7FD13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solidFill>
                <a:effectLst/>
                <a:uLnTx/>
                <a:uFillTx/>
                <a:latin typeface="Corbel"/>
                <a:ea typeface="+mn-ea"/>
                <a:cs typeface="+mn-cs"/>
              </a:rPr>
              <a:t>Feasible Region</a:t>
            </a:r>
            <a:endParaRPr kumimoji="0" lang="en-US" sz="1800" b="0" i="0" u="none" strike="noStrike" kern="0" cap="none" spc="0" normalizeH="0" baseline="0" noProof="0" dirty="0">
              <a:ln>
                <a:noFill/>
              </a:ln>
              <a:solidFill>
                <a:sysClr val="window" lastClr="FFFFFF"/>
              </a:solidFill>
              <a:effectLst/>
              <a:uLnTx/>
              <a:uFillTx/>
              <a:latin typeface="Corbel"/>
              <a:ea typeface="+mn-ea"/>
              <a:cs typeface="+mn-cs"/>
            </a:endParaRPr>
          </a:p>
        </p:txBody>
      </p:sp>
      <p:sp>
        <p:nvSpPr>
          <p:cNvPr id="11" name="TextBox 10"/>
          <p:cNvSpPr txBox="1"/>
          <p:nvPr/>
        </p:nvSpPr>
        <p:spPr>
          <a:xfrm>
            <a:off x="1066800" y="5410200"/>
            <a:ext cx="7086600" cy="492443"/>
          </a:xfrm>
          <a:prstGeom prst="rect">
            <a:avLst/>
          </a:prstGeom>
          <a:noFill/>
        </p:spPr>
        <p:txBody>
          <a:bodyPr wrap="square" rtlCol="0">
            <a:spAutoFit/>
          </a:bodyPr>
          <a:lstStyle/>
          <a:p>
            <a:pPr algn="ctr"/>
            <a:r>
              <a:rPr lang="en-US" sz="2600" dirty="0" smtClean="0">
                <a:solidFill>
                  <a:srgbClr val="FFCF03"/>
                </a:solidFill>
              </a:rPr>
              <a:t>Must show diameter of feasible region is small!!</a:t>
            </a:r>
          </a:p>
        </p:txBody>
      </p:sp>
      <p:sp>
        <p:nvSpPr>
          <p:cNvPr id="12" name="Oval 11"/>
          <p:cNvSpPr/>
          <p:nvPr/>
        </p:nvSpPr>
        <p:spPr>
          <a:xfrm>
            <a:off x="5981700" y="3352800"/>
            <a:ext cx="228600" cy="2286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6210300" y="2286000"/>
            <a:ext cx="2819400" cy="1143000"/>
            <a:chOff x="6210300" y="2286000"/>
            <a:chExt cx="2819400" cy="1143000"/>
          </a:xfrm>
        </p:grpSpPr>
        <p:cxnSp>
          <p:nvCxnSpPr>
            <p:cNvPr id="14" name="Straight Arrow Connector 13"/>
            <p:cNvCxnSpPr/>
            <p:nvPr/>
          </p:nvCxnSpPr>
          <p:spPr>
            <a:xfrm flipV="1">
              <a:off x="6210300" y="2698531"/>
              <a:ext cx="800100" cy="73046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010400" y="2286000"/>
              <a:ext cx="1371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Entropy</a:t>
              </a:r>
              <a:endParaRPr lang="en-US" sz="2000" dirty="0"/>
            </a:p>
          </p:txBody>
        </p:sp>
        <p:cxnSp>
          <p:nvCxnSpPr>
            <p:cNvPr id="20" name="Straight Arrow Connector 19"/>
            <p:cNvCxnSpPr>
              <a:stCxn id="19" idx="3"/>
            </p:cNvCxnSpPr>
            <p:nvPr/>
          </p:nvCxnSpPr>
          <p:spPr>
            <a:xfrm>
              <a:off x="8382000" y="2667000"/>
              <a:ext cx="64770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6235908" y="3352800"/>
            <a:ext cx="2778802" cy="762000"/>
            <a:chOff x="6235908" y="3352800"/>
            <a:chExt cx="2778802" cy="762000"/>
          </a:xfrm>
        </p:grpSpPr>
        <p:cxnSp>
          <p:nvCxnSpPr>
            <p:cNvPr id="23" name="Straight Arrow Connector 22"/>
            <p:cNvCxnSpPr/>
            <p:nvPr/>
          </p:nvCxnSpPr>
          <p:spPr>
            <a:xfrm>
              <a:off x="6235908" y="3505200"/>
              <a:ext cx="759502"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995410" y="3352800"/>
              <a:ext cx="1371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Distinct Elements</a:t>
              </a:r>
              <a:endParaRPr lang="en-US" sz="2000" dirty="0"/>
            </a:p>
          </p:txBody>
        </p:sp>
        <p:cxnSp>
          <p:nvCxnSpPr>
            <p:cNvPr id="25" name="Straight Arrow Connector 24"/>
            <p:cNvCxnSpPr>
              <a:stCxn id="24" idx="3"/>
            </p:cNvCxnSpPr>
            <p:nvPr/>
          </p:nvCxnSpPr>
          <p:spPr>
            <a:xfrm>
              <a:off x="8367010" y="3733800"/>
              <a:ext cx="64770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6172200" y="3581400"/>
            <a:ext cx="2837888" cy="1525947"/>
            <a:chOff x="6172200" y="3581400"/>
            <a:chExt cx="2837888" cy="1525947"/>
          </a:xfrm>
        </p:grpSpPr>
        <p:cxnSp>
          <p:nvCxnSpPr>
            <p:cNvPr id="27" name="Straight Arrow Connector 26"/>
            <p:cNvCxnSpPr/>
            <p:nvPr/>
          </p:nvCxnSpPr>
          <p:spPr>
            <a:xfrm>
              <a:off x="6172200" y="3581400"/>
              <a:ext cx="818588" cy="122114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990788" y="4345347"/>
              <a:ext cx="1371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Other Property</a:t>
              </a:r>
              <a:endParaRPr lang="en-US" sz="2000" dirty="0"/>
            </a:p>
          </p:txBody>
        </p:sp>
        <p:cxnSp>
          <p:nvCxnSpPr>
            <p:cNvPr id="29" name="Straight Arrow Connector 28"/>
            <p:cNvCxnSpPr>
              <a:stCxn id="28" idx="3"/>
            </p:cNvCxnSpPr>
            <p:nvPr/>
          </p:nvCxnSpPr>
          <p:spPr>
            <a:xfrm>
              <a:off x="8362388" y="4726347"/>
              <a:ext cx="64770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1371600" y="5943600"/>
            <a:ext cx="6947310" cy="646331"/>
          </a:xfrm>
          <a:prstGeom prst="rect">
            <a:avLst/>
          </a:prstGeom>
          <a:noFill/>
        </p:spPr>
        <p:txBody>
          <a:bodyPr wrap="none" rtlCol="0">
            <a:spAutoFit/>
          </a:bodyPr>
          <a:lstStyle/>
          <a:p>
            <a:r>
              <a:rPr lang="en-US" sz="3600" dirty="0" smtClean="0">
                <a:solidFill>
                  <a:srgbClr val="FFFF00"/>
                </a:solidFill>
                <a:latin typeface="Symbol" charset="2"/>
                <a:cs typeface="Symbol" charset="2"/>
              </a:rPr>
              <a:t>Q</a:t>
            </a:r>
            <a:r>
              <a:rPr lang="en-US" sz="3600" dirty="0" smtClean="0">
                <a:solidFill>
                  <a:srgbClr val="FFFF00"/>
                </a:solidFill>
              </a:rPr>
              <a:t>(n/ log n) </a:t>
            </a:r>
            <a:r>
              <a:rPr lang="en-US" sz="3600" dirty="0" smtClean="0"/>
              <a:t>samples, and </a:t>
            </a:r>
            <a:r>
              <a:rPr lang="en-US" sz="3600" dirty="0" smtClean="0">
                <a:solidFill>
                  <a:srgbClr val="31FF21"/>
                </a:solidFill>
              </a:rPr>
              <a:t>OPTIMAL</a:t>
            </a:r>
            <a:endParaRPr lang="en-US" sz="3600" dirty="0">
              <a:solidFill>
                <a:srgbClr val="31FF21"/>
              </a:solidFill>
            </a:endParaRPr>
          </a:p>
        </p:txBody>
      </p:sp>
    </p:spTree>
    <p:extLst>
      <p:ext uri="{BB962C8B-B14F-4D97-AF65-F5344CB8AC3E}">
        <p14:creationId xmlns:p14="http://schemas.microsoft.com/office/powerpoint/2010/main" val="987589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300" fill="hold"/>
                                        <p:tgtEl>
                                          <p:spTgt spid="12"/>
                                        </p:tgtEl>
                                        <p:attrNameLst>
                                          <p:attrName>ppt_w</p:attrName>
                                        </p:attrNameLst>
                                      </p:cBhvr>
                                      <p:tavLst>
                                        <p:tav tm="0">
                                          <p:val>
                                            <p:fltVal val="0"/>
                                          </p:val>
                                        </p:tav>
                                        <p:tav tm="100000">
                                          <p:val>
                                            <p:strVal val="#ppt_w"/>
                                          </p:val>
                                        </p:tav>
                                      </p:tavLst>
                                    </p:anim>
                                    <p:anim calcmode="lin" valueType="num">
                                      <p:cBhvr>
                                        <p:cTn id="12" dur="300" fill="hold"/>
                                        <p:tgtEl>
                                          <p:spTgt spid="12"/>
                                        </p:tgtEl>
                                        <p:attrNameLst>
                                          <p:attrName>ppt_h</p:attrName>
                                        </p:attrNameLst>
                                      </p:cBhvr>
                                      <p:tavLst>
                                        <p:tav tm="0">
                                          <p:val>
                                            <p:fltVal val="0"/>
                                          </p:val>
                                        </p:tav>
                                        <p:tav tm="100000">
                                          <p:val>
                                            <p:strVal val="#ppt_h"/>
                                          </p:val>
                                        </p:tav>
                                      </p:tavLst>
                                    </p:anim>
                                    <p:animEffect transition="in" filter="fade">
                                      <p:cBhvr>
                                        <p:cTn id="13" dur="300"/>
                                        <p:tgtEl>
                                          <p:spTgt spid="12"/>
                                        </p:tgtEl>
                                      </p:cBhvr>
                                    </p:animEffect>
                                  </p:childTnLst>
                                </p:cTn>
                              </p:par>
                            </p:childTnLst>
                          </p:cTn>
                        </p:par>
                        <p:par>
                          <p:cTn id="14" fill="hold">
                            <p:stCondLst>
                              <p:cond delay="300"/>
                            </p:stCondLst>
                            <p:childTnLst>
                              <p:par>
                                <p:cTn id="15" presetID="26" presetClass="emph" presetSubtype="0" fill="hold" grpId="1" nodeType="afterEffect">
                                  <p:stCondLst>
                                    <p:cond delay="0"/>
                                  </p:stCondLst>
                                  <p:childTnLst>
                                    <p:animEffect transition="out" filter="fade">
                                      <p:cBhvr>
                                        <p:cTn id="16" dur="300" tmFilter="0, 0; .2, .5; .8, .5; 1, 0"/>
                                        <p:tgtEl>
                                          <p:spTgt spid="12"/>
                                        </p:tgtEl>
                                      </p:cBhvr>
                                    </p:animEffect>
                                    <p:animScale>
                                      <p:cBhvr>
                                        <p:cTn id="17" dur="150" autoRev="1" fill="hold"/>
                                        <p:tgtEl>
                                          <p:spTgt spid="12"/>
                                        </p:tgtEl>
                                      </p:cBhvr>
                                      <p:by x="105000" y="105000"/>
                                    </p:animScale>
                                  </p:childTnLst>
                                </p:cTn>
                              </p:par>
                            </p:childTnLst>
                          </p:cTn>
                        </p:par>
                        <p:par>
                          <p:cTn id="18" fill="hold">
                            <p:stCondLst>
                              <p:cond delay="600"/>
                            </p:stCondLst>
                            <p:childTnLst>
                              <p:par>
                                <p:cTn id="19" presetID="26" presetClass="emph" presetSubtype="0" fill="hold" grpId="2" nodeType="afterEffect">
                                  <p:stCondLst>
                                    <p:cond delay="0"/>
                                  </p:stCondLst>
                                  <p:childTnLst>
                                    <p:animEffect transition="out" filter="fade">
                                      <p:cBhvr>
                                        <p:cTn id="20" dur="300" tmFilter="0, 0; .2, .5; .8, .5; 1, 0"/>
                                        <p:tgtEl>
                                          <p:spTgt spid="12"/>
                                        </p:tgtEl>
                                      </p:cBhvr>
                                    </p:animEffect>
                                    <p:animScale>
                                      <p:cBhvr>
                                        <p:cTn id="21" dur="150" autoRev="1" fill="hold"/>
                                        <p:tgtEl>
                                          <p:spTgt spid="12"/>
                                        </p:tgtEl>
                                      </p:cBhvr>
                                      <p:by x="105000" y="105000"/>
                                    </p:animScale>
                                  </p:childTnLst>
                                </p:cTn>
                              </p:par>
                            </p:childTnLst>
                          </p:cTn>
                        </p:par>
                        <p:par>
                          <p:cTn id="22" fill="hold">
                            <p:stCondLst>
                              <p:cond delay="900"/>
                            </p:stCondLst>
                            <p:childTnLst>
                              <p:par>
                                <p:cTn id="23" presetID="26" presetClass="emph" presetSubtype="0" fill="hold" grpId="3" nodeType="afterEffect">
                                  <p:stCondLst>
                                    <p:cond delay="0"/>
                                  </p:stCondLst>
                                  <p:childTnLst>
                                    <p:animEffect transition="out" filter="fade">
                                      <p:cBhvr>
                                        <p:cTn id="24" dur="300" tmFilter="0, 0; .2, .5; .8, .5; 1, 0"/>
                                        <p:tgtEl>
                                          <p:spTgt spid="12"/>
                                        </p:tgtEl>
                                      </p:cBhvr>
                                    </p:animEffect>
                                    <p:animScale>
                                      <p:cBhvr>
                                        <p:cTn id="25" dur="150" autoRev="1" fill="hold"/>
                                        <p:tgtEl>
                                          <p:spTgt spid="12"/>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left)">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2" grpId="1" animBg="1"/>
      <p:bldP spid="12" grpId="2" animBg="1"/>
      <p:bldP spid="12" grpId="3"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90600" y="304800"/>
            <a:ext cx="7200900" cy="707886"/>
          </a:xfrm>
          <a:prstGeom prst="rect">
            <a:avLst/>
          </a:prstGeom>
          <a:noFill/>
        </p:spPr>
        <p:txBody>
          <a:bodyPr wrap="square" rtlCol="0">
            <a:spAutoFit/>
          </a:bodyPr>
          <a:lstStyle/>
          <a:p>
            <a:pPr algn="ctr"/>
            <a:r>
              <a:rPr lang="en-US" sz="4000" dirty="0" smtClean="0"/>
              <a:t>Linear Programming (revisited)</a:t>
            </a:r>
          </a:p>
        </p:txBody>
      </p:sp>
      <p:sp>
        <p:nvSpPr>
          <p:cNvPr id="6" name="TextBox 5"/>
          <p:cNvSpPr txBox="1"/>
          <p:nvPr/>
        </p:nvSpPr>
        <p:spPr>
          <a:xfrm>
            <a:off x="1066800" y="1143000"/>
            <a:ext cx="6858000" cy="830997"/>
          </a:xfrm>
          <a:prstGeom prst="rect">
            <a:avLst/>
          </a:prstGeom>
          <a:noFill/>
        </p:spPr>
        <p:txBody>
          <a:bodyPr wrap="square" rtlCol="0">
            <a:spAutoFit/>
          </a:bodyPr>
          <a:lstStyle/>
          <a:p>
            <a:pPr algn="ctr"/>
            <a:r>
              <a:rPr lang="en-US" sz="2400" dirty="0" smtClean="0">
                <a:solidFill>
                  <a:srgbClr val="00B0F0"/>
                </a:solidFill>
              </a:rPr>
              <a:t>“Find distributions whose </a:t>
            </a:r>
            <a:r>
              <a:rPr lang="en-US" sz="2400" dirty="0" smtClean="0">
                <a:solidFill>
                  <a:srgbClr val="FFFF00"/>
                </a:solidFill>
              </a:rPr>
              <a:t>expected fingerprint </a:t>
            </a:r>
            <a:r>
              <a:rPr lang="en-US" sz="2400" dirty="0" smtClean="0">
                <a:solidFill>
                  <a:srgbClr val="00B0F0"/>
                </a:solidFill>
              </a:rPr>
              <a:t>is </a:t>
            </a:r>
            <a:r>
              <a:rPr lang="en-US" sz="2400" i="1" dirty="0" smtClean="0">
                <a:solidFill>
                  <a:srgbClr val="00B0F0"/>
                </a:solidFill>
              </a:rPr>
              <a:t>close</a:t>
            </a:r>
            <a:r>
              <a:rPr lang="en-US" sz="2400" dirty="0" smtClean="0">
                <a:solidFill>
                  <a:srgbClr val="00B0F0"/>
                </a:solidFill>
              </a:rPr>
              <a:t> to the </a:t>
            </a:r>
            <a:r>
              <a:rPr lang="en-US" sz="2400" dirty="0" smtClean="0">
                <a:solidFill>
                  <a:srgbClr val="FD6100"/>
                </a:solidFill>
              </a:rPr>
              <a:t>observed fingerprint</a:t>
            </a:r>
            <a:r>
              <a:rPr lang="en-US" sz="2400" dirty="0" smtClean="0">
                <a:solidFill>
                  <a:srgbClr val="00B0F0"/>
                </a:solidFill>
              </a:rPr>
              <a:t> of the sample”</a:t>
            </a:r>
          </a:p>
        </p:txBody>
      </p:sp>
      <p:cxnSp>
        <p:nvCxnSpPr>
          <p:cNvPr id="9" name="Straight Connector 8"/>
          <p:cNvCxnSpPr/>
          <p:nvPr/>
        </p:nvCxnSpPr>
        <p:spPr>
          <a:xfrm>
            <a:off x="2209800" y="1371600"/>
            <a:ext cx="1524000" cy="76200"/>
          </a:xfrm>
          <a:prstGeom prst="line">
            <a:avLst/>
          </a:prstGeom>
          <a:ln w="44450">
            <a:solidFill>
              <a:srgbClr val="FF0000"/>
            </a:solidFill>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1905000" y="914400"/>
            <a:ext cx="2133600" cy="461665"/>
          </a:xfrm>
          <a:prstGeom prst="rect">
            <a:avLst/>
          </a:prstGeom>
          <a:noFill/>
        </p:spPr>
        <p:txBody>
          <a:bodyPr wrap="square" rtlCol="0">
            <a:spAutoFit/>
          </a:bodyPr>
          <a:lstStyle/>
          <a:p>
            <a:pPr algn="ctr"/>
            <a:r>
              <a:rPr lang="en-US" sz="2400" dirty="0" smtClean="0">
                <a:solidFill>
                  <a:srgbClr val="FF0000"/>
                </a:solidFill>
              </a:rPr>
              <a:t>histogram</a:t>
            </a:r>
          </a:p>
        </p:txBody>
      </p:sp>
      <p:sp>
        <p:nvSpPr>
          <p:cNvPr id="31" name="Rectangle 30"/>
          <p:cNvSpPr/>
          <p:nvPr/>
        </p:nvSpPr>
        <p:spPr>
          <a:xfrm>
            <a:off x="609600" y="1981200"/>
            <a:ext cx="8077200" cy="2667000"/>
          </a:xfrm>
          <a:prstGeom prst="rect">
            <a:avLst/>
          </a:prstGeom>
          <a:solidFill>
            <a:srgbClr val="1BF756">
              <a:alpha val="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609600" y="5105400"/>
            <a:ext cx="8001000" cy="1676400"/>
          </a:xfrm>
          <a:prstGeom prst="rect">
            <a:avLst/>
          </a:prstGeom>
          <a:solidFill>
            <a:schemeClr val="accent1">
              <a:lumMod val="75000"/>
              <a:alpha val="1000"/>
            </a:schemeClr>
          </a:solidFill>
          <a:ln>
            <a:solidFill>
              <a:schemeClr val="accent1">
                <a:lumMod val="75000"/>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685800" y="1888153"/>
            <a:ext cx="8001000" cy="4893647"/>
          </a:xfrm>
          <a:prstGeom prst="rect">
            <a:avLst/>
          </a:prstGeom>
          <a:noFill/>
        </p:spPr>
        <p:txBody>
          <a:bodyPr wrap="square" rtlCol="0">
            <a:spAutoFit/>
          </a:bodyPr>
          <a:lstStyle/>
          <a:p>
            <a:r>
              <a:rPr lang="en-US" sz="2400" dirty="0" err="1" smtClean="0">
                <a:solidFill>
                  <a:srgbClr val="FFFFFF"/>
                </a:solidFill>
              </a:rPr>
              <a:t>Thm</a:t>
            </a:r>
            <a:r>
              <a:rPr lang="en-US" sz="2400" dirty="0" smtClean="0">
                <a:solidFill>
                  <a:srgbClr val="FFFFFF"/>
                </a:solidFill>
              </a:rPr>
              <a:t>:  For sufficiently large </a:t>
            </a:r>
            <a:r>
              <a:rPr lang="en-US" sz="2400" i="1" dirty="0" smtClean="0">
                <a:solidFill>
                  <a:srgbClr val="FFFFFF"/>
                </a:solidFill>
              </a:rPr>
              <a:t>n, </a:t>
            </a:r>
            <a:r>
              <a:rPr lang="en-US" sz="2400" dirty="0" smtClean="0">
                <a:solidFill>
                  <a:srgbClr val="FFFFFF"/>
                </a:solidFill>
              </a:rPr>
              <a:t>and any constant c&gt;1, given </a:t>
            </a:r>
          </a:p>
          <a:p>
            <a:r>
              <a:rPr lang="en-US" sz="2400" i="1" dirty="0" smtClean="0">
                <a:solidFill>
                  <a:srgbClr val="FFFF00"/>
                </a:solidFill>
              </a:rPr>
              <a:t>c n / </a:t>
            </a:r>
            <a:r>
              <a:rPr lang="en-US" sz="2400" dirty="0" smtClean="0">
                <a:solidFill>
                  <a:srgbClr val="FFFF00"/>
                </a:solidFill>
              </a:rPr>
              <a:t>log </a:t>
            </a:r>
            <a:r>
              <a:rPr lang="en-US" sz="2400" i="1" dirty="0" smtClean="0">
                <a:solidFill>
                  <a:srgbClr val="FFFF00"/>
                </a:solidFill>
              </a:rPr>
              <a:t>n  </a:t>
            </a:r>
            <a:r>
              <a:rPr lang="en-US" sz="2400" dirty="0" err="1" smtClean="0">
                <a:solidFill>
                  <a:srgbClr val="FFFFFF"/>
                </a:solidFill>
              </a:rPr>
              <a:t>ind.</a:t>
            </a:r>
            <a:r>
              <a:rPr lang="en-US" sz="2400" dirty="0" smtClean="0">
                <a:solidFill>
                  <a:srgbClr val="FFFFFF"/>
                </a:solidFill>
              </a:rPr>
              <a:t> draws from </a:t>
            </a:r>
            <a:r>
              <a:rPr lang="en-US" sz="2400" i="1" dirty="0" smtClean="0">
                <a:solidFill>
                  <a:srgbClr val="FFFFFF"/>
                </a:solidFill>
              </a:rPr>
              <a:t>D,</a:t>
            </a:r>
            <a:r>
              <a:rPr lang="en-US" sz="2400" dirty="0" smtClean="0">
                <a:solidFill>
                  <a:srgbClr val="FFFFFF"/>
                </a:solidFill>
              </a:rPr>
              <a:t> of support at most </a:t>
            </a:r>
            <a:r>
              <a:rPr lang="en-US" sz="2400" i="1" dirty="0" smtClean="0">
                <a:solidFill>
                  <a:srgbClr val="FFFFFF"/>
                </a:solidFill>
              </a:rPr>
              <a:t>n,</a:t>
            </a:r>
            <a:r>
              <a:rPr lang="en-US" sz="2400" dirty="0" smtClean="0">
                <a:solidFill>
                  <a:srgbClr val="FFFFFF"/>
                </a:solidFill>
              </a:rPr>
              <a:t> with  </a:t>
            </a:r>
            <a:r>
              <a:rPr lang="en-US" sz="2400" dirty="0" err="1" smtClean="0">
                <a:solidFill>
                  <a:srgbClr val="FFFF00"/>
                </a:solidFill>
              </a:rPr>
              <a:t>prob</a:t>
            </a:r>
            <a:r>
              <a:rPr lang="en-US" sz="2400" dirty="0" smtClean="0">
                <a:solidFill>
                  <a:srgbClr val="FFFF00"/>
                </a:solidFill>
              </a:rPr>
              <a:t> &gt; 1-exp(-</a:t>
            </a:r>
            <a:r>
              <a:rPr lang="en-US" sz="2400" dirty="0" smtClean="0">
                <a:solidFill>
                  <a:srgbClr val="FFFF00"/>
                </a:solidFill>
                <a:latin typeface="Symbol" charset="2"/>
                <a:cs typeface="Symbol" charset="2"/>
              </a:rPr>
              <a:t>W</a:t>
            </a:r>
            <a:r>
              <a:rPr lang="en-US" sz="2400" dirty="0" smtClean="0">
                <a:solidFill>
                  <a:srgbClr val="FFFF00"/>
                </a:solidFill>
              </a:rPr>
              <a:t>(n))</a:t>
            </a:r>
            <a:r>
              <a:rPr lang="en-US" sz="2400" dirty="0" smtClean="0">
                <a:solidFill>
                  <a:srgbClr val="FFFFFF"/>
                </a:solidFill>
              </a:rPr>
              <a:t>, our </a:t>
            </a:r>
            <a:r>
              <a:rPr lang="en-US" sz="2400" dirty="0" err="1" smtClean="0">
                <a:solidFill>
                  <a:srgbClr val="FFFFFF"/>
                </a:solidFill>
              </a:rPr>
              <a:t>alg</a:t>
            </a:r>
            <a:r>
              <a:rPr lang="en-US" sz="2400" dirty="0" smtClean="0">
                <a:solidFill>
                  <a:srgbClr val="FFFFFF"/>
                </a:solidFill>
              </a:rPr>
              <a:t> returns histogram h’ </a:t>
            </a:r>
            <a:r>
              <a:rPr lang="en-US" sz="2400" dirty="0" err="1" smtClean="0">
                <a:solidFill>
                  <a:srgbClr val="FFFFFF"/>
                </a:solidFill>
              </a:rPr>
              <a:t>s.t.</a:t>
            </a:r>
            <a:endParaRPr lang="en-US" sz="2400" dirty="0" smtClean="0">
              <a:solidFill>
                <a:srgbClr val="FFFFFF"/>
              </a:solidFill>
            </a:endParaRPr>
          </a:p>
          <a:p>
            <a:pPr algn="ctr"/>
            <a:r>
              <a:rPr lang="en-US" sz="2400" dirty="0" smtClean="0">
                <a:solidFill>
                  <a:srgbClr val="FFFF00"/>
                </a:solidFill>
              </a:rPr>
              <a:t>R(</a:t>
            </a:r>
            <a:r>
              <a:rPr lang="en-US" sz="2400" dirty="0" err="1" smtClean="0">
                <a:solidFill>
                  <a:srgbClr val="FFFF00"/>
                </a:solidFill>
              </a:rPr>
              <a:t>h</a:t>
            </a:r>
            <a:r>
              <a:rPr lang="en-US" sz="2400" baseline="-25000" dirty="0" err="1" smtClean="0">
                <a:solidFill>
                  <a:srgbClr val="FFFF00"/>
                </a:solidFill>
              </a:rPr>
              <a:t>D</a:t>
            </a:r>
            <a:r>
              <a:rPr lang="en-US" sz="2400" dirty="0" smtClean="0">
                <a:solidFill>
                  <a:srgbClr val="FFFF00"/>
                </a:solidFill>
              </a:rPr>
              <a:t>, h’) &lt; O (1/c</a:t>
            </a:r>
            <a:r>
              <a:rPr lang="en-US" sz="2400" baseline="30000" dirty="0" smtClean="0">
                <a:solidFill>
                  <a:srgbClr val="FFFF00"/>
                </a:solidFill>
              </a:rPr>
              <a:t>1/2</a:t>
            </a:r>
            <a:r>
              <a:rPr lang="en-US" sz="2400" dirty="0" smtClean="0">
                <a:solidFill>
                  <a:srgbClr val="FFFF00"/>
                </a:solidFill>
              </a:rPr>
              <a:t>)</a:t>
            </a:r>
          </a:p>
          <a:p>
            <a:r>
              <a:rPr lang="en-US" sz="2400" dirty="0" smtClean="0">
                <a:solidFill>
                  <a:srgbClr val="FFFFFF"/>
                </a:solidFill>
              </a:rPr>
              <a:t>Additionally, our algorithm runs in time </a:t>
            </a:r>
            <a:r>
              <a:rPr lang="en-US" sz="2400" i="1" dirty="0" smtClean="0">
                <a:solidFill>
                  <a:srgbClr val="F79646"/>
                </a:solidFill>
              </a:rPr>
              <a:t>linear</a:t>
            </a:r>
            <a:r>
              <a:rPr lang="en-US" sz="2400" dirty="0" smtClean="0">
                <a:solidFill>
                  <a:schemeClr val="bg2"/>
                </a:solidFill>
              </a:rPr>
              <a:t> </a:t>
            </a:r>
            <a:r>
              <a:rPr lang="en-US" sz="2400" dirty="0" smtClean="0">
                <a:solidFill>
                  <a:srgbClr val="FFFFFF"/>
                </a:solidFill>
              </a:rPr>
              <a:t>in the number of samples. </a:t>
            </a:r>
            <a:r>
              <a:rPr lang="en-US" sz="2400" dirty="0" smtClean="0">
                <a:solidFill>
                  <a:schemeClr val="bg2"/>
                </a:solidFill>
              </a:rPr>
              <a:t>    </a:t>
            </a:r>
            <a:r>
              <a:rPr lang="en-US" sz="2400" dirty="0" smtClean="0">
                <a:solidFill>
                  <a:schemeClr val="tx2">
                    <a:lumMod val="90000"/>
                  </a:schemeClr>
                </a:solidFill>
              </a:rPr>
              <a:t>R(</a:t>
            </a:r>
            <a:r>
              <a:rPr lang="en-US" sz="2400" dirty="0" err="1" smtClean="0">
                <a:solidFill>
                  <a:schemeClr val="tx2">
                    <a:lumMod val="90000"/>
                  </a:schemeClr>
                </a:solidFill>
              </a:rPr>
              <a:t>h,h</a:t>
            </a:r>
            <a:r>
              <a:rPr lang="en-US" sz="2400" dirty="0" smtClean="0">
                <a:solidFill>
                  <a:schemeClr val="tx2">
                    <a:lumMod val="90000"/>
                  </a:schemeClr>
                </a:solidFill>
              </a:rPr>
              <a:t>’): Relative </a:t>
            </a:r>
            <a:r>
              <a:rPr lang="en-US" sz="2400" dirty="0" err="1" smtClean="0">
                <a:solidFill>
                  <a:schemeClr val="tx2">
                    <a:lumMod val="90000"/>
                  </a:schemeClr>
                </a:solidFill>
              </a:rPr>
              <a:t>Wass</a:t>
            </a:r>
            <a:r>
              <a:rPr lang="en-US" sz="2400" dirty="0" smtClean="0">
                <a:solidFill>
                  <a:schemeClr val="tx2">
                    <a:lumMod val="90000"/>
                  </a:schemeClr>
                </a:solidFill>
              </a:rPr>
              <a:t>. Metric: [sup over functions f </a:t>
            </a:r>
            <a:r>
              <a:rPr lang="en-US" sz="2400" dirty="0" err="1" smtClean="0">
                <a:solidFill>
                  <a:schemeClr val="tx2">
                    <a:lumMod val="90000"/>
                  </a:schemeClr>
                </a:solidFill>
              </a:rPr>
              <a:t>s.t.</a:t>
            </a:r>
            <a:r>
              <a:rPr lang="en-US" sz="2400" dirty="0" smtClean="0">
                <a:solidFill>
                  <a:schemeClr val="tx2">
                    <a:lumMod val="90000"/>
                  </a:schemeClr>
                </a:solidFill>
              </a:rPr>
              <a:t> |f’(x)|&lt;1/x, …]</a:t>
            </a:r>
          </a:p>
          <a:p>
            <a:endParaRPr lang="en-US" sz="2400" dirty="0">
              <a:solidFill>
                <a:schemeClr val="bg2"/>
              </a:solidFill>
            </a:endParaRPr>
          </a:p>
          <a:p>
            <a:endParaRPr lang="en-US" sz="2400" dirty="0" smtClean="0">
              <a:solidFill>
                <a:schemeClr val="bg2"/>
              </a:solidFill>
            </a:endParaRPr>
          </a:p>
          <a:p>
            <a:r>
              <a:rPr lang="en-US" sz="2400" dirty="0" smtClean="0">
                <a:solidFill>
                  <a:srgbClr val="FFFFFF"/>
                </a:solidFill>
              </a:rPr>
              <a:t>Corollary: For any </a:t>
            </a:r>
            <a:r>
              <a:rPr lang="en-US" sz="2400" dirty="0" smtClean="0">
                <a:solidFill>
                  <a:srgbClr val="FFFFFF"/>
                </a:solidFill>
                <a:latin typeface="Symbol" charset="2"/>
                <a:cs typeface="Symbol" charset="2"/>
              </a:rPr>
              <a:t>e</a:t>
            </a:r>
            <a:r>
              <a:rPr lang="en-US" sz="2400" dirty="0" smtClean="0">
                <a:solidFill>
                  <a:srgbClr val="FFFFFF"/>
                </a:solidFill>
              </a:rPr>
              <a:t> &gt; 0, given </a:t>
            </a:r>
            <a:r>
              <a:rPr lang="en-US" sz="2400" dirty="0" smtClean="0">
                <a:solidFill>
                  <a:srgbClr val="FFFF00"/>
                </a:solidFill>
              </a:rPr>
              <a:t>O(</a:t>
            </a:r>
            <a:r>
              <a:rPr lang="en-US" sz="2400" i="1" dirty="0" smtClean="0">
                <a:solidFill>
                  <a:srgbClr val="FFFF00"/>
                </a:solidFill>
              </a:rPr>
              <a:t>n</a:t>
            </a:r>
            <a:r>
              <a:rPr lang="en-US" sz="2400" dirty="0" smtClean="0">
                <a:solidFill>
                  <a:srgbClr val="FFFF00"/>
                </a:solidFill>
              </a:rPr>
              <a:t>/</a:t>
            </a:r>
            <a:r>
              <a:rPr lang="en-US" sz="2400" dirty="0" smtClean="0">
                <a:solidFill>
                  <a:srgbClr val="FFFF00"/>
                </a:solidFill>
                <a:latin typeface="Symbol" charset="2"/>
                <a:cs typeface="Symbol" charset="2"/>
              </a:rPr>
              <a:t>e</a:t>
            </a:r>
            <a:r>
              <a:rPr lang="en-US" sz="2400" baseline="30000" dirty="0" smtClean="0">
                <a:solidFill>
                  <a:srgbClr val="FFFF00"/>
                </a:solidFill>
              </a:rPr>
              <a:t>2</a:t>
            </a:r>
            <a:r>
              <a:rPr lang="en-US" sz="2400" dirty="0" smtClean="0">
                <a:solidFill>
                  <a:srgbClr val="FFFF00"/>
                </a:solidFill>
              </a:rPr>
              <a:t> log </a:t>
            </a:r>
            <a:r>
              <a:rPr lang="en-US" sz="2400" i="1" dirty="0" smtClean="0">
                <a:solidFill>
                  <a:srgbClr val="FFFF00"/>
                </a:solidFill>
              </a:rPr>
              <a:t>n</a:t>
            </a:r>
            <a:r>
              <a:rPr lang="en-US" sz="2400" dirty="0" smtClean="0">
                <a:solidFill>
                  <a:srgbClr val="FFFF00"/>
                </a:solidFill>
              </a:rPr>
              <a:t>)</a:t>
            </a:r>
            <a:r>
              <a:rPr lang="en-US" sz="2400" dirty="0" smtClean="0">
                <a:solidFill>
                  <a:schemeClr val="bg2"/>
                </a:solidFill>
              </a:rPr>
              <a:t> </a:t>
            </a:r>
            <a:r>
              <a:rPr lang="en-US" sz="2400" dirty="0" smtClean="0"/>
              <a:t>draws from a distribution </a:t>
            </a:r>
            <a:r>
              <a:rPr lang="en-US" sz="2400" i="1" dirty="0" smtClean="0"/>
              <a:t>D</a:t>
            </a:r>
            <a:r>
              <a:rPr lang="en-US" sz="2400" dirty="0" smtClean="0"/>
              <a:t> of support at most </a:t>
            </a:r>
            <a:r>
              <a:rPr lang="en-US" sz="2400" i="1" dirty="0" smtClean="0"/>
              <a:t>n,</a:t>
            </a:r>
            <a:r>
              <a:rPr lang="en-US" sz="2400" dirty="0" smtClean="0"/>
              <a:t> with </a:t>
            </a:r>
            <a:r>
              <a:rPr lang="en-US" sz="2400" dirty="0" err="1" smtClean="0">
                <a:solidFill>
                  <a:schemeClr val="accent6"/>
                </a:solidFill>
              </a:rPr>
              <a:t>prob</a:t>
            </a:r>
            <a:r>
              <a:rPr lang="en-US" sz="2400" dirty="0">
                <a:solidFill>
                  <a:schemeClr val="accent6"/>
                </a:solidFill>
              </a:rPr>
              <a:t> </a:t>
            </a:r>
            <a:r>
              <a:rPr lang="en-US" sz="2400" dirty="0" smtClean="0">
                <a:solidFill>
                  <a:schemeClr val="accent6"/>
                </a:solidFill>
              </a:rPr>
              <a:t>&gt; 1-exp(-</a:t>
            </a:r>
            <a:r>
              <a:rPr lang="en-US" sz="2400" dirty="0" smtClean="0">
                <a:solidFill>
                  <a:schemeClr val="accent6"/>
                </a:solidFill>
                <a:latin typeface="Symbol" charset="2"/>
                <a:cs typeface="Symbol" charset="2"/>
              </a:rPr>
              <a:t>W</a:t>
            </a:r>
            <a:r>
              <a:rPr lang="en-US" sz="2400" dirty="0" smtClean="0">
                <a:solidFill>
                  <a:schemeClr val="accent6"/>
                </a:solidFill>
              </a:rPr>
              <a:t>(n)) </a:t>
            </a:r>
            <a:r>
              <a:rPr lang="en-US" sz="2400" dirty="0" smtClean="0">
                <a:solidFill>
                  <a:srgbClr val="FFFFFF"/>
                </a:solidFill>
              </a:rPr>
              <a:t>our algorithm returns </a:t>
            </a:r>
            <a:r>
              <a:rPr lang="en-US" sz="2400" i="1" dirty="0" smtClean="0">
                <a:solidFill>
                  <a:srgbClr val="FFFFFF"/>
                </a:solidFill>
              </a:rPr>
              <a:t>v </a:t>
            </a:r>
            <a:r>
              <a:rPr lang="en-US" sz="2400" dirty="0" err="1" smtClean="0">
                <a:solidFill>
                  <a:srgbClr val="FFFFFF"/>
                </a:solidFill>
              </a:rPr>
              <a:t>s.t.</a:t>
            </a:r>
            <a:endParaRPr lang="en-US" sz="2400" dirty="0" smtClean="0">
              <a:solidFill>
                <a:srgbClr val="FFFFFF"/>
              </a:solidFill>
            </a:endParaRPr>
          </a:p>
          <a:p>
            <a:pPr algn="ctr"/>
            <a:r>
              <a:rPr lang="en-US" sz="2400" dirty="0" smtClean="0">
                <a:solidFill>
                  <a:srgbClr val="FFFF00"/>
                </a:solidFill>
              </a:rPr>
              <a:t>|</a:t>
            </a:r>
            <a:r>
              <a:rPr lang="en-US" sz="2400" i="1" dirty="0" smtClean="0">
                <a:solidFill>
                  <a:srgbClr val="FFFF00"/>
                </a:solidFill>
              </a:rPr>
              <a:t>v</a:t>
            </a:r>
            <a:r>
              <a:rPr lang="en-US" sz="2400" dirty="0" smtClean="0">
                <a:solidFill>
                  <a:srgbClr val="FFFF00"/>
                </a:solidFill>
              </a:rPr>
              <a:t>-H(</a:t>
            </a:r>
            <a:r>
              <a:rPr lang="en-US" sz="2400" i="1" dirty="0" smtClean="0">
                <a:solidFill>
                  <a:srgbClr val="FFFF00"/>
                </a:solidFill>
              </a:rPr>
              <a:t>D</a:t>
            </a:r>
            <a:r>
              <a:rPr lang="en-US" sz="2400" dirty="0" smtClean="0">
                <a:solidFill>
                  <a:srgbClr val="FFFF00"/>
                </a:solidFill>
              </a:rPr>
              <a:t>)|&lt;</a:t>
            </a:r>
            <a:r>
              <a:rPr lang="en-US" sz="2400" dirty="0" smtClean="0">
                <a:solidFill>
                  <a:srgbClr val="FFFF00"/>
                </a:solidFill>
                <a:latin typeface="Symbol" charset="2"/>
                <a:cs typeface="Symbol" charset="2"/>
              </a:rPr>
              <a:t>e</a:t>
            </a:r>
          </a:p>
        </p:txBody>
      </p:sp>
    </p:spTree>
    <p:extLst>
      <p:ext uri="{BB962C8B-B14F-4D97-AF65-F5344CB8AC3E}">
        <p14:creationId xmlns:p14="http://schemas.microsoft.com/office/powerpoint/2010/main" val="13474655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1" grpId="0" animBg="1"/>
      <p:bldP spid="32" grpId="0" animBg="1"/>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381000"/>
            <a:ext cx="10287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4000" dirty="0" smtClean="0">
                <a:solidFill>
                  <a:srgbClr val="FFFFFF"/>
                </a:solidFill>
              </a:rPr>
              <a:t>So…do the estimators work in practice?</a:t>
            </a:r>
            <a:endParaRPr lang="en-US" sz="4000" dirty="0">
              <a:solidFill>
                <a:srgbClr val="FFFFFF"/>
              </a:solidFill>
            </a:endParaRPr>
          </a:p>
        </p:txBody>
      </p:sp>
      <p:sp>
        <p:nvSpPr>
          <p:cNvPr id="5" name="TextBox 4"/>
          <p:cNvSpPr txBox="1">
            <a:spLocks noChangeArrowheads="1"/>
          </p:cNvSpPr>
          <p:nvPr/>
        </p:nvSpPr>
        <p:spPr bwMode="auto">
          <a:xfrm>
            <a:off x="3124200" y="1524000"/>
            <a:ext cx="2819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8000" dirty="0" smtClean="0">
                <a:solidFill>
                  <a:srgbClr val="FFFF00"/>
                </a:solidFill>
              </a:rPr>
              <a:t>YES!!</a:t>
            </a:r>
            <a:endParaRPr lang="en-US" sz="8000" dirty="0">
              <a:solidFill>
                <a:srgbClr val="FFFF00"/>
              </a:solidFill>
            </a:endParaRPr>
          </a:p>
        </p:txBody>
      </p:sp>
    </p:spTree>
    <p:extLst>
      <p:ext uri="{BB962C8B-B14F-4D97-AF65-F5344CB8AC3E}">
        <p14:creationId xmlns:p14="http://schemas.microsoft.com/office/powerpoint/2010/main" val="3909098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381000"/>
            <a:ext cx="10287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4000" dirty="0" smtClean="0">
                <a:solidFill>
                  <a:srgbClr val="FFFFFF"/>
                </a:solidFill>
              </a:rPr>
              <a:t>       Performance in Practice (entropy)</a:t>
            </a:r>
            <a:endParaRPr lang="en-US" sz="4000" dirty="0">
              <a:solidFill>
                <a:srgbClr val="FFFFFF"/>
              </a:solidFill>
            </a:endParaRPr>
          </a:p>
        </p:txBody>
      </p:sp>
      <p:pic>
        <p:nvPicPr>
          <p:cNvPr id="4" name="Picture 3"/>
          <p:cNvPicPr>
            <a:picLocks noChangeAspect="1"/>
          </p:cNvPicPr>
          <p:nvPr/>
        </p:nvPicPr>
        <p:blipFill>
          <a:blip r:embed="rId2"/>
          <a:stretch>
            <a:fillRect/>
          </a:stretch>
        </p:blipFill>
        <p:spPr>
          <a:xfrm>
            <a:off x="609600" y="1524000"/>
            <a:ext cx="2057400" cy="2147019"/>
          </a:xfrm>
          <a:prstGeom prst="rect">
            <a:avLst/>
          </a:prstGeom>
        </p:spPr>
      </p:pic>
      <p:pic>
        <p:nvPicPr>
          <p:cNvPr id="5" name="Picture 4"/>
          <p:cNvPicPr>
            <a:picLocks noChangeAspect="1"/>
          </p:cNvPicPr>
          <p:nvPr/>
        </p:nvPicPr>
        <p:blipFill>
          <a:blip r:embed="rId3"/>
          <a:stretch>
            <a:fillRect/>
          </a:stretch>
        </p:blipFill>
        <p:spPr>
          <a:xfrm>
            <a:off x="3657600" y="1447800"/>
            <a:ext cx="3931417" cy="2286000"/>
          </a:xfrm>
          <a:prstGeom prst="rect">
            <a:avLst/>
          </a:prstGeom>
        </p:spPr>
      </p:pic>
      <p:pic>
        <p:nvPicPr>
          <p:cNvPr id="6" name="Picture 5"/>
          <p:cNvPicPr>
            <a:picLocks noChangeAspect="1"/>
          </p:cNvPicPr>
          <p:nvPr/>
        </p:nvPicPr>
        <p:blipFill>
          <a:blip r:embed="rId4"/>
          <a:stretch>
            <a:fillRect/>
          </a:stretch>
        </p:blipFill>
        <p:spPr>
          <a:xfrm>
            <a:off x="3657600" y="4038600"/>
            <a:ext cx="4025900" cy="2247900"/>
          </a:xfrm>
          <a:prstGeom prst="rect">
            <a:avLst/>
          </a:prstGeom>
        </p:spPr>
      </p:pic>
      <p:sp>
        <p:nvSpPr>
          <p:cNvPr id="7" name="TextBox 6"/>
          <p:cNvSpPr txBox="1">
            <a:spLocks noChangeArrowheads="1"/>
          </p:cNvSpPr>
          <p:nvPr/>
        </p:nvSpPr>
        <p:spPr bwMode="auto">
          <a:xfrm>
            <a:off x="304800" y="4724400"/>
            <a:ext cx="32766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500" dirty="0" err="1" smtClean="0">
                <a:solidFill>
                  <a:srgbClr val="FFFFFF"/>
                </a:solidFill>
              </a:rPr>
              <a:t>Zipf</a:t>
            </a:r>
            <a:r>
              <a:rPr lang="en-US" sz="2500" dirty="0" smtClean="0">
                <a:solidFill>
                  <a:srgbClr val="FFFFFF"/>
                </a:solidFill>
              </a:rPr>
              <a:t>: power law distr.</a:t>
            </a:r>
          </a:p>
          <a:p>
            <a:r>
              <a:rPr lang="en-US" sz="2500" dirty="0" smtClean="0">
                <a:solidFill>
                  <a:srgbClr val="FFFFFF"/>
                </a:solidFill>
              </a:rPr>
              <a:t>  </a:t>
            </a:r>
            <a:r>
              <a:rPr lang="en-US" sz="2500" dirty="0" err="1" smtClean="0">
                <a:solidFill>
                  <a:srgbClr val="FFFFFF"/>
                </a:solidFill>
              </a:rPr>
              <a:t>p</a:t>
            </a:r>
            <a:r>
              <a:rPr lang="en-US" sz="2500" baseline="-25000" dirty="0" err="1" smtClean="0">
                <a:solidFill>
                  <a:srgbClr val="FFFFFF"/>
                </a:solidFill>
              </a:rPr>
              <a:t>j</a:t>
            </a:r>
            <a:r>
              <a:rPr lang="en-US" sz="2500" dirty="0" smtClean="0">
                <a:solidFill>
                  <a:srgbClr val="FFFFFF"/>
                </a:solidFill>
              </a:rPr>
              <a:t> </a:t>
            </a:r>
            <a:r>
              <a:rPr lang="en-US" sz="2500" dirty="0" smtClean="0">
                <a:solidFill>
                  <a:srgbClr val="FFFFFF"/>
                </a:solidFill>
                <a:latin typeface="Symbol" charset="2"/>
                <a:cs typeface="Symbol" charset="2"/>
              </a:rPr>
              <a:t>a</a:t>
            </a:r>
            <a:r>
              <a:rPr lang="en-US" sz="2500" dirty="0" smtClean="0">
                <a:solidFill>
                  <a:srgbClr val="FFFFFF"/>
                </a:solidFill>
              </a:rPr>
              <a:t> 1/j  (or  1/</a:t>
            </a:r>
            <a:r>
              <a:rPr lang="en-US" sz="2500" dirty="0" err="1" smtClean="0">
                <a:solidFill>
                  <a:srgbClr val="FFFFFF"/>
                </a:solidFill>
              </a:rPr>
              <a:t>j</a:t>
            </a:r>
            <a:r>
              <a:rPr lang="en-US" sz="2500" baseline="30000" dirty="0" err="1" smtClean="0">
                <a:solidFill>
                  <a:srgbClr val="FFFFFF"/>
                </a:solidFill>
              </a:rPr>
              <a:t>c</a:t>
            </a:r>
            <a:r>
              <a:rPr lang="en-US" sz="2500" dirty="0" smtClean="0">
                <a:solidFill>
                  <a:srgbClr val="FFFFFF"/>
                </a:solidFill>
              </a:rPr>
              <a:t>)</a:t>
            </a:r>
            <a:endParaRPr lang="en-US" sz="2500" dirty="0">
              <a:solidFill>
                <a:srgbClr val="FFFFFF"/>
              </a:solidFill>
            </a:endParaRPr>
          </a:p>
        </p:txBody>
      </p:sp>
    </p:spTree>
    <p:extLst>
      <p:ext uri="{BB962C8B-B14F-4D97-AF65-F5344CB8AC3E}">
        <p14:creationId xmlns:p14="http://schemas.microsoft.com/office/powerpoint/2010/main" val="28478135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381000"/>
            <a:ext cx="10287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4000" dirty="0" smtClean="0">
                <a:solidFill>
                  <a:srgbClr val="FFFFFF"/>
                </a:solidFill>
              </a:rPr>
              <a:t>       Performance in Practice (entropy)</a:t>
            </a:r>
            <a:endParaRPr lang="en-US" sz="4000" dirty="0">
              <a:solidFill>
                <a:srgbClr val="FFFFFF"/>
              </a:solidFill>
            </a:endParaRPr>
          </a:p>
        </p:txBody>
      </p:sp>
      <p:pic>
        <p:nvPicPr>
          <p:cNvPr id="4" name="Picture 3"/>
          <p:cNvPicPr>
            <a:picLocks noChangeAspect="1"/>
          </p:cNvPicPr>
          <p:nvPr/>
        </p:nvPicPr>
        <p:blipFill>
          <a:blip r:embed="rId2"/>
          <a:stretch>
            <a:fillRect/>
          </a:stretch>
        </p:blipFill>
        <p:spPr>
          <a:xfrm>
            <a:off x="609600" y="1524000"/>
            <a:ext cx="2057400" cy="2147019"/>
          </a:xfrm>
          <a:prstGeom prst="rect">
            <a:avLst/>
          </a:prstGeom>
        </p:spPr>
      </p:pic>
      <p:pic>
        <p:nvPicPr>
          <p:cNvPr id="2" name="Picture 1"/>
          <p:cNvPicPr>
            <a:picLocks noChangeAspect="1"/>
          </p:cNvPicPr>
          <p:nvPr/>
        </p:nvPicPr>
        <p:blipFill>
          <a:blip r:embed="rId3"/>
          <a:stretch>
            <a:fillRect/>
          </a:stretch>
        </p:blipFill>
        <p:spPr>
          <a:xfrm>
            <a:off x="3657600" y="1219200"/>
            <a:ext cx="4953000" cy="5491892"/>
          </a:xfrm>
          <a:prstGeom prst="rect">
            <a:avLst/>
          </a:prstGeom>
        </p:spPr>
      </p:pic>
    </p:spTree>
    <p:extLst>
      <p:ext uri="{BB962C8B-B14F-4D97-AF65-F5344CB8AC3E}">
        <p14:creationId xmlns:p14="http://schemas.microsoft.com/office/powerpoint/2010/main" val="354711681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838200" y="304800"/>
            <a:ext cx="10287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4000" dirty="0" smtClean="0">
                <a:solidFill>
                  <a:srgbClr val="FFFFFF"/>
                </a:solidFill>
              </a:rPr>
              <a:t>Performance in Practice (support size)</a:t>
            </a:r>
            <a:endParaRPr lang="en-US" sz="4000" dirty="0">
              <a:solidFill>
                <a:srgbClr val="FFFFFF"/>
              </a:solidFill>
            </a:endParaRPr>
          </a:p>
        </p:txBody>
      </p:sp>
      <p:sp>
        <p:nvSpPr>
          <p:cNvPr id="4" name="TextBox 3"/>
          <p:cNvSpPr txBox="1">
            <a:spLocks noChangeArrowheads="1"/>
          </p:cNvSpPr>
          <p:nvPr/>
        </p:nvSpPr>
        <p:spPr bwMode="auto">
          <a:xfrm>
            <a:off x="762000" y="1219200"/>
            <a:ext cx="79248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3500" dirty="0" smtClean="0">
                <a:solidFill>
                  <a:srgbClr val="FFFFFF"/>
                </a:solidFill>
              </a:rPr>
              <a:t>Task:  Pick a (short) passage from </a:t>
            </a:r>
            <a:r>
              <a:rPr lang="en-US" sz="3500" i="1" dirty="0" smtClean="0">
                <a:solidFill>
                  <a:srgbClr val="FFFFFF"/>
                </a:solidFill>
              </a:rPr>
              <a:t>Hamlet</a:t>
            </a:r>
            <a:r>
              <a:rPr lang="en-US" sz="3500" dirty="0" smtClean="0">
                <a:solidFill>
                  <a:srgbClr val="FFFFFF"/>
                </a:solidFill>
              </a:rPr>
              <a:t>, then estimate # distinct words in </a:t>
            </a:r>
            <a:r>
              <a:rPr lang="en-US" sz="3500" i="1" dirty="0" smtClean="0">
                <a:solidFill>
                  <a:srgbClr val="FFFFFF"/>
                </a:solidFill>
              </a:rPr>
              <a:t>Hamlet</a:t>
            </a:r>
            <a:endParaRPr lang="en-US" sz="3500" i="1" dirty="0">
              <a:solidFill>
                <a:srgbClr val="FFFFFF"/>
              </a:solidFill>
            </a:endParaRPr>
          </a:p>
        </p:txBody>
      </p:sp>
      <p:pic>
        <p:nvPicPr>
          <p:cNvPr id="5" name="Picture 4"/>
          <p:cNvPicPr>
            <a:picLocks noChangeAspect="1"/>
          </p:cNvPicPr>
          <p:nvPr/>
        </p:nvPicPr>
        <p:blipFill>
          <a:blip r:embed="rId2"/>
          <a:stretch>
            <a:fillRect/>
          </a:stretch>
        </p:blipFill>
        <p:spPr>
          <a:xfrm>
            <a:off x="762000" y="2667000"/>
            <a:ext cx="7670800" cy="3897261"/>
          </a:xfrm>
          <a:prstGeom prst="rect">
            <a:avLst/>
          </a:prstGeom>
        </p:spPr>
      </p:pic>
    </p:spTree>
    <p:extLst>
      <p:ext uri="{BB962C8B-B14F-4D97-AF65-F5344CB8AC3E}">
        <p14:creationId xmlns:p14="http://schemas.microsoft.com/office/powerpoint/2010/main" val="28478135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108769"/>
            <a:ext cx="7848600" cy="2677656"/>
          </a:xfrm>
          <a:prstGeom prst="rect">
            <a:avLst/>
          </a:prstGeom>
          <a:noFill/>
        </p:spPr>
        <p:txBody>
          <a:bodyPr wrap="square">
            <a:spAutoFit/>
          </a:bodyPr>
          <a:lstStyle/>
          <a:p>
            <a:pPr algn="ctr" fontAlgn="auto">
              <a:spcBef>
                <a:spcPts val="0"/>
              </a:spcBef>
              <a:spcAft>
                <a:spcPts val="0"/>
              </a:spcAft>
              <a:defRPr/>
            </a:pPr>
            <a:r>
              <a:rPr lang="en-US" sz="2800" i="1" dirty="0" smtClean="0">
                <a:solidFill>
                  <a:srgbClr val="FFCF03"/>
                </a:solidFill>
                <a:latin typeface="+mn-lt"/>
                <a:ea typeface="+mn-ea"/>
                <a:cs typeface="+mn-cs"/>
              </a:rPr>
              <a:t>Given a property of interest, and access to independent draws from a fixed distribution D,</a:t>
            </a:r>
          </a:p>
          <a:p>
            <a:pPr algn="ctr" fontAlgn="auto">
              <a:spcBef>
                <a:spcPts val="0"/>
              </a:spcBef>
              <a:spcAft>
                <a:spcPts val="0"/>
              </a:spcAft>
              <a:defRPr/>
            </a:pPr>
            <a:r>
              <a:rPr lang="en-US" sz="2800" i="1" dirty="0">
                <a:solidFill>
                  <a:srgbClr val="FFCF03"/>
                </a:solidFill>
              </a:rPr>
              <a:t>h</a:t>
            </a:r>
            <a:r>
              <a:rPr lang="en-US" sz="2800" i="1" dirty="0" smtClean="0">
                <a:solidFill>
                  <a:srgbClr val="FFCF03"/>
                </a:solidFill>
              </a:rPr>
              <a:t>ow many</a:t>
            </a:r>
            <a:r>
              <a:rPr lang="en-US" sz="2800" i="1" dirty="0" smtClean="0">
                <a:solidFill>
                  <a:srgbClr val="FFCF03"/>
                </a:solidFill>
                <a:latin typeface="+mn-lt"/>
                <a:ea typeface="+mn-ea"/>
                <a:cs typeface="+mn-cs"/>
              </a:rPr>
              <a:t> </a:t>
            </a:r>
            <a:r>
              <a:rPr lang="en-US" sz="2800" i="1" dirty="0" smtClean="0">
                <a:solidFill>
                  <a:srgbClr val="FFCF03"/>
                </a:solidFill>
              </a:rPr>
              <a:t>draws are necessary to estimate the property accurately?</a:t>
            </a:r>
          </a:p>
          <a:p>
            <a:pPr algn="ctr" fontAlgn="auto">
              <a:spcBef>
                <a:spcPts val="0"/>
              </a:spcBef>
              <a:spcAft>
                <a:spcPts val="0"/>
              </a:spcAft>
              <a:defRPr/>
            </a:pPr>
            <a:endParaRPr lang="en-US" sz="2800" i="1" dirty="0">
              <a:solidFill>
                <a:schemeClr val="tx2">
                  <a:lumMod val="60000"/>
                  <a:lumOff val="40000"/>
                </a:schemeClr>
              </a:solidFill>
              <a:latin typeface="+mn-lt"/>
              <a:ea typeface="+mn-ea"/>
              <a:cs typeface="+mn-cs"/>
            </a:endParaRPr>
          </a:p>
          <a:p>
            <a:pPr algn="ctr" fontAlgn="auto">
              <a:spcBef>
                <a:spcPts val="0"/>
              </a:spcBef>
              <a:spcAft>
                <a:spcPts val="0"/>
              </a:spcAft>
              <a:defRPr/>
            </a:pPr>
            <a:endParaRPr lang="en-US" sz="2800" dirty="0" smtClean="0">
              <a:solidFill>
                <a:schemeClr val="tx2">
                  <a:lumMod val="60000"/>
                  <a:lumOff val="40000"/>
                </a:schemeClr>
              </a:solidFill>
              <a:latin typeface="+mn-lt"/>
              <a:ea typeface="+mn-ea"/>
              <a:cs typeface="+mn-cs"/>
            </a:endParaRPr>
          </a:p>
        </p:txBody>
      </p:sp>
      <p:sp>
        <p:nvSpPr>
          <p:cNvPr id="24" name="TextBox 1"/>
          <p:cNvSpPr txBox="1">
            <a:spLocks noChangeArrowheads="1"/>
          </p:cNvSpPr>
          <p:nvPr/>
        </p:nvSpPr>
        <p:spPr bwMode="auto">
          <a:xfrm>
            <a:off x="228600" y="304800"/>
            <a:ext cx="8763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4000" dirty="0" smtClean="0"/>
              <a:t>Distributional Property Estimation</a:t>
            </a:r>
            <a:endParaRPr lang="en-US" sz="4000" dirty="0"/>
          </a:p>
        </p:txBody>
      </p:sp>
      <p:sp>
        <p:nvSpPr>
          <p:cNvPr id="27" name="TextBox 26"/>
          <p:cNvSpPr txBox="1">
            <a:spLocks noChangeArrowheads="1"/>
          </p:cNvSpPr>
          <p:nvPr/>
        </p:nvSpPr>
        <p:spPr bwMode="auto">
          <a:xfrm>
            <a:off x="304800" y="3124200"/>
            <a:ext cx="88392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600" dirty="0" smtClean="0">
                <a:solidFill>
                  <a:srgbClr val="FFFFFF"/>
                </a:solidFill>
                <a:latin typeface="Corbel" charset="0"/>
              </a:rPr>
              <a:t>We will focus on symmetric properties.</a:t>
            </a:r>
          </a:p>
          <a:p>
            <a:r>
              <a:rPr lang="en-US" sz="2600" dirty="0" smtClean="0">
                <a:solidFill>
                  <a:srgbClr val="FFFFFF"/>
                </a:solidFill>
                <a:latin typeface="Corbel" charset="0"/>
              </a:rPr>
              <a:t>Definition: Let </a:t>
            </a:r>
            <a:r>
              <a:rPr lang="en-US" sz="2600" dirty="0" smtClean="0">
                <a:solidFill>
                  <a:srgbClr val="FFFFFF"/>
                </a:solidFill>
                <a:latin typeface="Symbol" charset="2"/>
                <a:cs typeface="Symbol" charset="2"/>
              </a:rPr>
              <a:t>D</a:t>
            </a:r>
            <a:r>
              <a:rPr lang="en-US" sz="2600" i="1" dirty="0" smtClean="0">
                <a:solidFill>
                  <a:srgbClr val="FFFFFF"/>
                </a:solidFill>
                <a:latin typeface="Corbel" charset="0"/>
              </a:rPr>
              <a:t> </a:t>
            </a:r>
            <a:r>
              <a:rPr lang="en-US" sz="2600" dirty="0" smtClean="0">
                <a:solidFill>
                  <a:srgbClr val="FFFFFF"/>
                </a:solidFill>
                <a:latin typeface="Corbel" charset="0"/>
              </a:rPr>
              <a:t>be set of distributions over {1,2,…</a:t>
            </a:r>
            <a:r>
              <a:rPr lang="en-US" sz="2600" i="1" dirty="0" smtClean="0">
                <a:solidFill>
                  <a:srgbClr val="FFFFFF"/>
                </a:solidFill>
                <a:latin typeface="Corbel" charset="0"/>
              </a:rPr>
              <a:t>n</a:t>
            </a:r>
            <a:r>
              <a:rPr lang="en-US" sz="2600" dirty="0" smtClean="0">
                <a:solidFill>
                  <a:srgbClr val="FFFFFF"/>
                </a:solidFill>
                <a:latin typeface="Corbel" charset="0"/>
              </a:rPr>
              <a:t>}</a:t>
            </a:r>
          </a:p>
          <a:p>
            <a:r>
              <a:rPr lang="en-US" sz="2600" dirty="0" smtClean="0">
                <a:solidFill>
                  <a:srgbClr val="FFFFFF"/>
                </a:solidFill>
                <a:latin typeface="Corbel" charset="0"/>
              </a:rPr>
              <a:t>                       Property  </a:t>
            </a:r>
            <a:r>
              <a:rPr lang="en-US" sz="2600" dirty="0" smtClean="0">
                <a:solidFill>
                  <a:srgbClr val="FFFFFF"/>
                </a:solidFill>
                <a:latin typeface="Symbol" charset="2"/>
                <a:cs typeface="Symbol" charset="2"/>
              </a:rPr>
              <a:t>p</a:t>
            </a:r>
            <a:r>
              <a:rPr lang="en-US" sz="2600" dirty="0" smtClean="0">
                <a:solidFill>
                  <a:srgbClr val="FFFFFF"/>
                </a:solidFill>
                <a:latin typeface="Corbel" charset="0"/>
              </a:rPr>
              <a:t>: </a:t>
            </a:r>
            <a:r>
              <a:rPr lang="en-US" sz="2600" dirty="0" smtClean="0">
                <a:solidFill>
                  <a:srgbClr val="FFFFFF"/>
                </a:solidFill>
                <a:latin typeface="Symbol" charset="2"/>
                <a:cs typeface="Symbol" charset="2"/>
              </a:rPr>
              <a:t>D</a:t>
            </a:r>
            <a:r>
              <a:rPr lang="en-US" sz="2600" dirty="0" smtClean="0">
                <a:solidFill>
                  <a:srgbClr val="FFFFFF"/>
                </a:solidFill>
                <a:latin typeface="Corbel" charset="0"/>
              </a:rPr>
              <a:t> </a:t>
            </a:r>
            <a:r>
              <a:rPr lang="en-US" sz="2600" dirty="0" smtClean="0">
                <a:solidFill>
                  <a:srgbClr val="FFFFFF"/>
                </a:solidFill>
                <a:latin typeface="Corbel" charset="0"/>
                <a:sym typeface="Wingdings"/>
              </a:rPr>
              <a:t> </a:t>
            </a:r>
            <a:r>
              <a:rPr lang="en-US" sz="2600" b="1" dirty="0" smtClean="0">
                <a:solidFill>
                  <a:srgbClr val="FFFFFF"/>
                </a:solidFill>
                <a:latin typeface="Corbel" charset="0"/>
                <a:sym typeface="Wingdings"/>
              </a:rPr>
              <a:t>R   </a:t>
            </a:r>
            <a:r>
              <a:rPr lang="en-US" sz="2600" dirty="0" smtClean="0">
                <a:latin typeface="Corbel" charset="0"/>
              </a:rPr>
              <a:t>is </a:t>
            </a:r>
            <a:r>
              <a:rPr lang="en-US" sz="2600" dirty="0" smtClean="0">
                <a:solidFill>
                  <a:srgbClr val="FFFF00"/>
                </a:solidFill>
                <a:latin typeface="Corbel" charset="0"/>
              </a:rPr>
              <a:t>symmetric</a:t>
            </a:r>
            <a:r>
              <a:rPr lang="en-US" sz="2600" dirty="0" smtClean="0">
                <a:latin typeface="Corbel" charset="0"/>
              </a:rPr>
              <a:t>, if invariant to </a:t>
            </a:r>
          </a:p>
          <a:p>
            <a:r>
              <a:rPr lang="en-US" sz="2600" dirty="0">
                <a:latin typeface="Corbel" charset="0"/>
              </a:rPr>
              <a:t> </a:t>
            </a:r>
            <a:r>
              <a:rPr lang="en-US" sz="2600" dirty="0" smtClean="0">
                <a:latin typeface="Corbel" charset="0"/>
              </a:rPr>
              <a:t>                      relabeling support:  for permutation  </a:t>
            </a:r>
            <a:r>
              <a:rPr lang="en-US" sz="2600" dirty="0" smtClean="0">
                <a:solidFill>
                  <a:srgbClr val="FFFFFF"/>
                </a:solidFill>
                <a:latin typeface="Symbol" charset="2"/>
                <a:cs typeface="Symbol" charset="2"/>
              </a:rPr>
              <a:t>s,  p(</a:t>
            </a:r>
            <a:r>
              <a:rPr lang="en-US" sz="2600" i="1" dirty="0" smtClean="0">
                <a:latin typeface="Corbel" charset="0"/>
              </a:rPr>
              <a:t>D</a:t>
            </a:r>
            <a:r>
              <a:rPr lang="en-US" sz="2600" dirty="0" smtClean="0">
                <a:latin typeface="Corbel" charset="0"/>
              </a:rPr>
              <a:t>)</a:t>
            </a:r>
            <a:r>
              <a:rPr lang="en-US" sz="2600" i="1" dirty="0" smtClean="0">
                <a:latin typeface="Corbel" charset="0"/>
              </a:rPr>
              <a:t>=</a:t>
            </a:r>
            <a:r>
              <a:rPr lang="en-US" sz="2600" dirty="0">
                <a:solidFill>
                  <a:srgbClr val="FFFFFF"/>
                </a:solidFill>
                <a:latin typeface="Symbol" charset="2"/>
                <a:cs typeface="Symbol" charset="2"/>
              </a:rPr>
              <a:t>p(</a:t>
            </a:r>
            <a:r>
              <a:rPr lang="en-US" sz="2600" i="1" dirty="0" smtClean="0">
                <a:latin typeface="Corbel" charset="0"/>
              </a:rPr>
              <a:t>D</a:t>
            </a:r>
            <a:r>
              <a:rPr lang="en-US" sz="2600" baseline="-25000" dirty="0" smtClean="0">
                <a:solidFill>
                  <a:srgbClr val="FFFFFF"/>
                </a:solidFill>
                <a:latin typeface="Symbol" charset="2"/>
                <a:cs typeface="Symbol" charset="2"/>
              </a:rPr>
              <a:t>s</a:t>
            </a:r>
            <a:r>
              <a:rPr lang="en-US" sz="2600" dirty="0" smtClean="0">
                <a:latin typeface="Corbel" charset="0"/>
              </a:rPr>
              <a:t>)</a:t>
            </a:r>
          </a:p>
          <a:p>
            <a:endParaRPr lang="en-US" sz="2600" i="1" dirty="0" smtClean="0">
              <a:latin typeface="Corbel" charset="0"/>
            </a:endParaRPr>
          </a:p>
          <a:p>
            <a:endParaRPr lang="en-US" sz="2600" dirty="0" smtClean="0">
              <a:latin typeface="Corbel" charset="0"/>
            </a:endParaRPr>
          </a:p>
          <a:p>
            <a:endParaRPr lang="en-US" sz="2600" dirty="0" smtClean="0">
              <a:latin typeface="Corbel" charset="0"/>
            </a:endParaRPr>
          </a:p>
          <a:p>
            <a:r>
              <a:rPr lang="en-US" sz="2600" dirty="0" err="1" smtClean="0">
                <a:latin typeface="Corbel" charset="0"/>
              </a:rPr>
              <a:t>e.g</a:t>
            </a:r>
            <a:r>
              <a:rPr lang="en-US" sz="2600" dirty="0" smtClean="0">
                <a:latin typeface="Corbel" charset="0"/>
              </a:rPr>
              <a:t>  </a:t>
            </a:r>
            <a:r>
              <a:rPr lang="en-US" sz="2600" dirty="0" smtClean="0">
                <a:solidFill>
                  <a:srgbClr val="FF6600"/>
                </a:solidFill>
                <a:latin typeface="Corbel" charset="0"/>
              </a:rPr>
              <a:t>entropy, support size, distance to uniformity, etc.</a:t>
            </a:r>
          </a:p>
          <a:p>
            <a:r>
              <a:rPr lang="en-US" sz="2600" dirty="0" smtClean="0">
                <a:latin typeface="Corbel" charset="0"/>
              </a:rPr>
              <a:t>For properties of pairs of distributions:</a:t>
            </a:r>
            <a:r>
              <a:rPr lang="en-US" sz="2600" dirty="0">
                <a:latin typeface="Corbel" charset="0"/>
              </a:rPr>
              <a:t> </a:t>
            </a:r>
            <a:r>
              <a:rPr lang="en-US" sz="2600" dirty="0" smtClean="0">
                <a:latin typeface="Corbel" charset="0"/>
              </a:rPr>
              <a:t> </a:t>
            </a:r>
            <a:r>
              <a:rPr lang="en-US" sz="2600" dirty="0" smtClean="0">
                <a:solidFill>
                  <a:srgbClr val="FF6600"/>
                </a:solidFill>
                <a:latin typeface="Corbel" charset="0"/>
              </a:rPr>
              <a:t>distance metrics, etc.</a:t>
            </a:r>
            <a:endParaRPr lang="en-US" sz="2600" dirty="0">
              <a:solidFill>
                <a:srgbClr val="FF6600"/>
              </a:solidFill>
              <a:latin typeface="Corbel" charset="0"/>
            </a:endParaRPr>
          </a:p>
          <a:p>
            <a:pPr lvl="3" indent="0"/>
            <a:endParaRPr lang="en-US" sz="2600" dirty="0">
              <a:latin typeface="Corbel" charset="0"/>
            </a:endParaRPr>
          </a:p>
        </p:txBody>
      </p:sp>
      <p:graphicFrame>
        <p:nvGraphicFramePr>
          <p:cNvPr id="29" name="Chart 28"/>
          <p:cNvGraphicFramePr/>
          <p:nvPr>
            <p:extLst>
              <p:ext uri="{D42A27DB-BD31-4B8C-83A1-F6EECF244321}">
                <p14:modId xmlns:p14="http://schemas.microsoft.com/office/powerpoint/2010/main" val="173354228"/>
              </p:ext>
            </p:extLst>
          </p:nvPr>
        </p:nvGraphicFramePr>
        <p:xfrm>
          <a:off x="1752600" y="4800600"/>
          <a:ext cx="1295400" cy="1219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1" name="Chart 30"/>
          <p:cNvGraphicFramePr/>
          <p:nvPr>
            <p:extLst>
              <p:ext uri="{D42A27DB-BD31-4B8C-83A1-F6EECF244321}">
                <p14:modId xmlns:p14="http://schemas.microsoft.com/office/powerpoint/2010/main" val="3463020076"/>
              </p:ext>
            </p:extLst>
          </p:nvPr>
        </p:nvGraphicFramePr>
        <p:xfrm>
          <a:off x="3657600" y="4800600"/>
          <a:ext cx="1295400" cy="1219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2" name="Chart 31"/>
          <p:cNvGraphicFramePr/>
          <p:nvPr>
            <p:extLst>
              <p:ext uri="{D42A27DB-BD31-4B8C-83A1-F6EECF244321}">
                <p14:modId xmlns:p14="http://schemas.microsoft.com/office/powerpoint/2010/main" val="2802899387"/>
              </p:ext>
            </p:extLst>
          </p:nvPr>
        </p:nvGraphicFramePr>
        <p:xfrm>
          <a:off x="5638800" y="4800600"/>
          <a:ext cx="1295400" cy="1219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529494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9" grpId="0">
        <p:bldAsOne/>
      </p:bldGraphic>
      <p:bldGraphic spid="31" grpId="0">
        <p:bldAsOne/>
      </p:bldGraphic>
      <p:bldGraphic spid="32"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2"/>
          <p:cNvSpPr txBox="1">
            <a:spLocks noChangeArrowheads="1"/>
          </p:cNvSpPr>
          <p:nvPr/>
        </p:nvSpPr>
        <p:spPr bwMode="auto">
          <a:xfrm>
            <a:off x="1600200" y="34925"/>
            <a:ext cx="5943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6600" dirty="0"/>
              <a:t>The Big Picture</a:t>
            </a:r>
          </a:p>
        </p:txBody>
      </p:sp>
      <p:sp>
        <p:nvSpPr>
          <p:cNvPr id="4" name="TextBox 3"/>
          <p:cNvSpPr txBox="1"/>
          <p:nvPr/>
        </p:nvSpPr>
        <p:spPr>
          <a:xfrm>
            <a:off x="2057400" y="914400"/>
            <a:ext cx="5334000" cy="523220"/>
          </a:xfrm>
          <a:prstGeom prst="rect">
            <a:avLst/>
          </a:prstGeom>
          <a:noFill/>
        </p:spPr>
        <p:txBody>
          <a:bodyPr wrap="square">
            <a:spAutoFit/>
          </a:bodyPr>
          <a:lstStyle/>
          <a:p>
            <a:pPr algn="ctr" fontAlgn="auto">
              <a:spcBef>
                <a:spcPts val="0"/>
              </a:spcBef>
              <a:spcAft>
                <a:spcPts val="0"/>
              </a:spcAft>
              <a:defRPr/>
            </a:pPr>
            <a:r>
              <a:rPr lang="en-US" sz="2800" dirty="0" smtClean="0">
                <a:solidFill>
                  <a:schemeClr val="tx2">
                    <a:lumMod val="60000"/>
                    <a:lumOff val="40000"/>
                  </a:schemeClr>
                </a:solidFill>
                <a:latin typeface="+mn-lt"/>
                <a:ea typeface="+mn-ea"/>
                <a:cs typeface="+mn-cs"/>
              </a:rPr>
              <a:t>[Estimating Symmetric Properties]</a:t>
            </a:r>
            <a:endParaRPr lang="en-US" sz="2800" dirty="0">
              <a:solidFill>
                <a:schemeClr val="tx2">
                  <a:lumMod val="60000"/>
                  <a:lumOff val="40000"/>
                </a:schemeClr>
              </a:solidFill>
              <a:latin typeface="+mn-lt"/>
              <a:ea typeface="+mn-ea"/>
              <a:cs typeface="+mn-cs"/>
            </a:endParaRPr>
          </a:p>
        </p:txBody>
      </p:sp>
      <p:cxnSp>
        <p:nvCxnSpPr>
          <p:cNvPr id="5" name="Straight Connector 4"/>
          <p:cNvCxnSpPr/>
          <p:nvPr/>
        </p:nvCxnSpPr>
        <p:spPr>
          <a:xfrm>
            <a:off x="4572000" y="1600200"/>
            <a:ext cx="0" cy="228600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7200" y="1905000"/>
            <a:ext cx="3657600" cy="585787"/>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ja-JP" altLang="en-US" sz="3200" dirty="0">
                <a:solidFill>
                  <a:srgbClr val="FDEADA"/>
                </a:solidFill>
              </a:rPr>
              <a:t>“</a:t>
            </a:r>
            <a:r>
              <a:rPr lang="en-US" sz="3200" dirty="0">
                <a:solidFill>
                  <a:srgbClr val="FDEADA"/>
                </a:solidFill>
              </a:rPr>
              <a:t>Linear estimators</a:t>
            </a:r>
            <a:r>
              <a:rPr lang="ja-JP" altLang="en-US" sz="3200" dirty="0">
                <a:solidFill>
                  <a:srgbClr val="FDEADA"/>
                </a:solidFill>
              </a:rPr>
              <a:t>”</a:t>
            </a:r>
            <a:endParaRPr lang="en-US" sz="3200" dirty="0">
              <a:solidFill>
                <a:srgbClr val="FDEADA"/>
              </a:solidFill>
            </a:endParaRPr>
          </a:p>
        </p:txBody>
      </p:sp>
      <p:sp>
        <p:nvSpPr>
          <p:cNvPr id="3079" name="TextBox 9"/>
          <p:cNvSpPr txBox="1">
            <a:spLocks noChangeArrowheads="1"/>
          </p:cNvSpPr>
          <p:nvPr/>
        </p:nvSpPr>
        <p:spPr bwMode="auto">
          <a:xfrm>
            <a:off x="1066800" y="2719387"/>
            <a:ext cx="6858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3200" dirty="0" smtClean="0">
                <a:solidFill>
                  <a:srgbClr val="FFC000"/>
                </a:solidFill>
              </a:rPr>
              <a:t>f</a:t>
            </a:r>
            <a:r>
              <a:rPr lang="en-US" sz="3200" baseline="-25000" dirty="0" smtClean="0">
                <a:solidFill>
                  <a:srgbClr val="FFC000"/>
                </a:solidFill>
              </a:rPr>
              <a:t>1</a:t>
            </a:r>
            <a:endParaRPr lang="en-US" sz="3200" baseline="-25000" dirty="0">
              <a:solidFill>
                <a:srgbClr val="FFC000"/>
              </a:solidFill>
            </a:endParaRPr>
          </a:p>
        </p:txBody>
      </p:sp>
      <p:sp>
        <p:nvSpPr>
          <p:cNvPr id="3080" name="TextBox 10"/>
          <p:cNvSpPr txBox="1">
            <a:spLocks noChangeArrowheads="1"/>
          </p:cNvSpPr>
          <p:nvPr/>
        </p:nvSpPr>
        <p:spPr bwMode="auto">
          <a:xfrm>
            <a:off x="2209800" y="2719387"/>
            <a:ext cx="6858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3200" dirty="0" smtClean="0">
                <a:solidFill>
                  <a:srgbClr val="FFC000"/>
                </a:solidFill>
              </a:rPr>
              <a:t>f</a:t>
            </a:r>
            <a:r>
              <a:rPr lang="en-US" sz="3200" baseline="-25000" dirty="0" smtClean="0">
                <a:solidFill>
                  <a:srgbClr val="FFC000"/>
                </a:solidFill>
              </a:rPr>
              <a:t>2</a:t>
            </a:r>
            <a:endParaRPr lang="en-US" sz="3200" baseline="-25000" dirty="0">
              <a:solidFill>
                <a:srgbClr val="FFC000"/>
              </a:solidFill>
            </a:endParaRPr>
          </a:p>
        </p:txBody>
      </p:sp>
      <p:sp>
        <p:nvSpPr>
          <p:cNvPr id="3081" name="TextBox 11"/>
          <p:cNvSpPr txBox="1">
            <a:spLocks noChangeArrowheads="1"/>
          </p:cNvSpPr>
          <p:nvPr/>
        </p:nvSpPr>
        <p:spPr bwMode="auto">
          <a:xfrm>
            <a:off x="3352800" y="2719387"/>
            <a:ext cx="6858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3200" dirty="0">
                <a:solidFill>
                  <a:srgbClr val="FFC000"/>
                </a:solidFill>
              </a:rPr>
              <a:t>f</a:t>
            </a:r>
            <a:r>
              <a:rPr lang="en-US" sz="3200" baseline="-25000" dirty="0" smtClean="0">
                <a:solidFill>
                  <a:srgbClr val="FFC000"/>
                </a:solidFill>
              </a:rPr>
              <a:t>3</a:t>
            </a:r>
            <a:endParaRPr lang="en-US" sz="3200" baseline="-25000" dirty="0">
              <a:solidFill>
                <a:srgbClr val="FFC000"/>
              </a:solidFill>
            </a:endParaRPr>
          </a:p>
        </p:txBody>
      </p:sp>
      <p:sp>
        <p:nvSpPr>
          <p:cNvPr id="13" name="TextBox 12"/>
          <p:cNvSpPr txBox="1"/>
          <p:nvPr/>
        </p:nvSpPr>
        <p:spPr>
          <a:xfrm>
            <a:off x="609600" y="2719387"/>
            <a:ext cx="685800" cy="584200"/>
          </a:xfrm>
          <a:prstGeom prst="rect">
            <a:avLst/>
          </a:prstGeom>
          <a:noFill/>
        </p:spPr>
        <p:txBody>
          <a:bodyPr>
            <a:spAutoFit/>
          </a:bodyPr>
          <a:lstStyle/>
          <a:p>
            <a:pPr fontAlgn="auto">
              <a:spcBef>
                <a:spcPts val="0"/>
              </a:spcBef>
              <a:spcAft>
                <a:spcPts val="0"/>
              </a:spcAft>
              <a:defRPr/>
            </a:pPr>
            <a:r>
              <a:rPr lang="en-US" sz="3200" dirty="0">
                <a:solidFill>
                  <a:schemeClr val="accent6">
                    <a:lumMod val="20000"/>
                    <a:lumOff val="80000"/>
                  </a:schemeClr>
                </a:solidFill>
                <a:latin typeface="+mn-lt"/>
                <a:ea typeface="+mn-ea"/>
                <a:cs typeface="+mn-cs"/>
              </a:rPr>
              <a:t>c</a:t>
            </a:r>
            <a:r>
              <a:rPr lang="en-US" sz="3200" baseline="-25000" dirty="0">
                <a:solidFill>
                  <a:schemeClr val="accent6">
                    <a:lumMod val="20000"/>
                    <a:lumOff val="80000"/>
                  </a:schemeClr>
                </a:solidFill>
                <a:latin typeface="+mn-lt"/>
                <a:ea typeface="+mn-ea"/>
                <a:cs typeface="+mn-cs"/>
              </a:rPr>
              <a:t>1</a:t>
            </a:r>
            <a:r>
              <a:rPr lang="en-US" sz="3200" dirty="0">
                <a:solidFill>
                  <a:schemeClr val="accent6">
                    <a:lumMod val="20000"/>
                    <a:lumOff val="80000"/>
                  </a:schemeClr>
                </a:solidFill>
                <a:latin typeface="+mn-lt"/>
                <a:ea typeface="+mn-ea"/>
                <a:cs typeface="+mn-cs"/>
                <a:sym typeface="Symbol"/>
              </a:rPr>
              <a:t></a:t>
            </a:r>
            <a:endParaRPr lang="en-US" sz="3200" baseline="-25000" dirty="0">
              <a:solidFill>
                <a:schemeClr val="accent6">
                  <a:lumMod val="20000"/>
                  <a:lumOff val="80000"/>
                </a:schemeClr>
              </a:solidFill>
              <a:latin typeface="+mn-lt"/>
              <a:ea typeface="+mn-ea"/>
              <a:cs typeface="+mn-cs"/>
            </a:endParaRPr>
          </a:p>
        </p:txBody>
      </p:sp>
      <p:sp>
        <p:nvSpPr>
          <p:cNvPr id="15" name="TextBox 14"/>
          <p:cNvSpPr txBox="1"/>
          <p:nvPr/>
        </p:nvSpPr>
        <p:spPr>
          <a:xfrm>
            <a:off x="1485900" y="2719387"/>
            <a:ext cx="952500" cy="584200"/>
          </a:xfrm>
          <a:prstGeom prst="rect">
            <a:avLst/>
          </a:prstGeom>
          <a:noFill/>
        </p:spPr>
        <p:txBody>
          <a:bodyPr>
            <a:spAutoFit/>
          </a:bodyPr>
          <a:lstStyle/>
          <a:p>
            <a:pPr fontAlgn="auto">
              <a:spcBef>
                <a:spcPts val="0"/>
              </a:spcBef>
              <a:spcAft>
                <a:spcPts val="0"/>
              </a:spcAft>
              <a:defRPr/>
            </a:pPr>
            <a:r>
              <a:rPr lang="en-US" sz="3200" dirty="0">
                <a:solidFill>
                  <a:schemeClr val="accent6">
                    <a:lumMod val="20000"/>
                    <a:lumOff val="80000"/>
                  </a:schemeClr>
                </a:solidFill>
                <a:latin typeface="+mn-lt"/>
                <a:ea typeface="+mn-ea"/>
                <a:cs typeface="+mn-cs"/>
              </a:rPr>
              <a:t>+ c</a:t>
            </a:r>
            <a:r>
              <a:rPr lang="en-US" sz="3200" baseline="-25000" dirty="0">
                <a:solidFill>
                  <a:schemeClr val="accent6">
                    <a:lumMod val="20000"/>
                    <a:lumOff val="80000"/>
                  </a:schemeClr>
                </a:solidFill>
                <a:latin typeface="+mn-lt"/>
                <a:ea typeface="+mn-ea"/>
                <a:cs typeface="+mn-cs"/>
              </a:rPr>
              <a:t>2</a:t>
            </a:r>
            <a:r>
              <a:rPr lang="en-US" sz="3200" dirty="0">
                <a:solidFill>
                  <a:schemeClr val="accent6">
                    <a:lumMod val="20000"/>
                    <a:lumOff val="80000"/>
                  </a:schemeClr>
                </a:solidFill>
                <a:latin typeface="+mn-lt"/>
                <a:ea typeface="+mn-ea"/>
                <a:cs typeface="+mn-cs"/>
                <a:sym typeface="Symbol"/>
              </a:rPr>
              <a:t></a:t>
            </a:r>
            <a:endParaRPr lang="en-US" sz="3200" baseline="-25000" dirty="0">
              <a:solidFill>
                <a:schemeClr val="accent6">
                  <a:lumMod val="20000"/>
                  <a:lumOff val="80000"/>
                </a:schemeClr>
              </a:solidFill>
              <a:latin typeface="+mn-lt"/>
              <a:ea typeface="+mn-ea"/>
              <a:cs typeface="+mn-cs"/>
            </a:endParaRPr>
          </a:p>
        </p:txBody>
      </p:sp>
      <p:sp>
        <p:nvSpPr>
          <p:cNvPr id="16" name="TextBox 15"/>
          <p:cNvSpPr txBox="1"/>
          <p:nvPr/>
        </p:nvSpPr>
        <p:spPr>
          <a:xfrm>
            <a:off x="2628900" y="2719387"/>
            <a:ext cx="952500" cy="584200"/>
          </a:xfrm>
          <a:prstGeom prst="rect">
            <a:avLst/>
          </a:prstGeom>
          <a:noFill/>
        </p:spPr>
        <p:txBody>
          <a:bodyPr>
            <a:spAutoFit/>
          </a:bodyPr>
          <a:lstStyle/>
          <a:p>
            <a:pPr fontAlgn="auto">
              <a:spcBef>
                <a:spcPts val="0"/>
              </a:spcBef>
              <a:spcAft>
                <a:spcPts val="0"/>
              </a:spcAft>
              <a:defRPr/>
            </a:pPr>
            <a:r>
              <a:rPr lang="en-US" sz="3200" dirty="0">
                <a:solidFill>
                  <a:schemeClr val="accent6">
                    <a:lumMod val="20000"/>
                    <a:lumOff val="80000"/>
                  </a:schemeClr>
                </a:solidFill>
                <a:latin typeface="+mn-lt"/>
                <a:ea typeface="+mn-ea"/>
                <a:cs typeface="+mn-cs"/>
              </a:rPr>
              <a:t>+ c</a:t>
            </a:r>
            <a:r>
              <a:rPr lang="en-US" sz="3200" baseline="-25000" dirty="0">
                <a:solidFill>
                  <a:schemeClr val="accent6">
                    <a:lumMod val="20000"/>
                    <a:lumOff val="80000"/>
                  </a:schemeClr>
                </a:solidFill>
                <a:latin typeface="+mn-lt"/>
                <a:ea typeface="+mn-ea"/>
                <a:cs typeface="+mn-cs"/>
              </a:rPr>
              <a:t>3</a:t>
            </a:r>
            <a:r>
              <a:rPr lang="en-US" sz="3200" dirty="0">
                <a:solidFill>
                  <a:schemeClr val="accent6">
                    <a:lumMod val="20000"/>
                    <a:lumOff val="80000"/>
                  </a:schemeClr>
                </a:solidFill>
                <a:latin typeface="+mn-lt"/>
                <a:ea typeface="+mn-ea"/>
                <a:cs typeface="+mn-cs"/>
                <a:sym typeface="Symbol"/>
              </a:rPr>
              <a:t></a:t>
            </a:r>
            <a:endParaRPr lang="en-US" sz="3200" baseline="-25000" dirty="0">
              <a:solidFill>
                <a:schemeClr val="accent6">
                  <a:lumMod val="20000"/>
                  <a:lumOff val="80000"/>
                </a:schemeClr>
              </a:solidFill>
              <a:latin typeface="+mn-lt"/>
              <a:ea typeface="+mn-ea"/>
              <a:cs typeface="+mn-cs"/>
            </a:endParaRPr>
          </a:p>
        </p:txBody>
      </p:sp>
      <p:sp>
        <p:nvSpPr>
          <p:cNvPr id="17" name="TextBox 16"/>
          <p:cNvSpPr txBox="1"/>
          <p:nvPr/>
        </p:nvSpPr>
        <p:spPr>
          <a:xfrm>
            <a:off x="3733800" y="2719387"/>
            <a:ext cx="1295400" cy="584200"/>
          </a:xfrm>
          <a:prstGeom prst="rect">
            <a:avLst/>
          </a:prstGeom>
          <a:noFill/>
        </p:spPr>
        <p:txBody>
          <a:bodyPr>
            <a:spAutoFit/>
          </a:bodyPr>
          <a:lstStyle/>
          <a:p>
            <a:pPr fontAlgn="auto">
              <a:spcBef>
                <a:spcPts val="0"/>
              </a:spcBef>
              <a:spcAft>
                <a:spcPts val="0"/>
              </a:spcAft>
              <a:defRPr/>
            </a:pPr>
            <a:r>
              <a:rPr lang="en-US" sz="3200" dirty="0">
                <a:solidFill>
                  <a:schemeClr val="accent6">
                    <a:lumMod val="20000"/>
                    <a:lumOff val="80000"/>
                  </a:schemeClr>
                </a:solidFill>
                <a:latin typeface="+mn-lt"/>
                <a:ea typeface="+mn-ea"/>
                <a:cs typeface="+mn-cs"/>
              </a:rPr>
              <a:t>+ </a:t>
            </a:r>
            <a:r>
              <a:rPr lang="en-US" sz="3200" dirty="0">
                <a:solidFill>
                  <a:srgbClr val="FFC000"/>
                </a:solidFill>
                <a:latin typeface="+mn-lt"/>
                <a:ea typeface="+mn-ea"/>
                <a:cs typeface="+mn-cs"/>
                <a:sym typeface="Symbol"/>
              </a:rPr>
              <a:t></a:t>
            </a:r>
            <a:r>
              <a:rPr lang="en-US" sz="2000" dirty="0">
                <a:solidFill>
                  <a:srgbClr val="FFC000"/>
                </a:solidFill>
                <a:latin typeface="+mn-lt"/>
                <a:ea typeface="+mn-ea"/>
                <a:cs typeface="+mn-cs"/>
                <a:sym typeface="Symbol"/>
              </a:rPr>
              <a:t> </a:t>
            </a:r>
            <a:r>
              <a:rPr lang="en-US" sz="3200" dirty="0">
                <a:solidFill>
                  <a:srgbClr val="FFC000"/>
                </a:solidFill>
                <a:latin typeface="+mn-lt"/>
                <a:ea typeface="+mn-ea"/>
                <a:cs typeface="+mn-cs"/>
                <a:sym typeface="Symbol"/>
              </a:rPr>
              <a:t></a:t>
            </a:r>
            <a:r>
              <a:rPr lang="en-US" sz="2000" dirty="0">
                <a:solidFill>
                  <a:srgbClr val="FFC000"/>
                </a:solidFill>
                <a:latin typeface="+mn-lt"/>
                <a:ea typeface="+mn-ea"/>
                <a:cs typeface="+mn-cs"/>
                <a:sym typeface="Symbol"/>
              </a:rPr>
              <a:t> </a:t>
            </a:r>
            <a:r>
              <a:rPr lang="en-US" sz="3200" dirty="0">
                <a:solidFill>
                  <a:srgbClr val="FFC000"/>
                </a:solidFill>
                <a:latin typeface="+mn-lt"/>
                <a:ea typeface="+mn-ea"/>
                <a:cs typeface="+mn-cs"/>
                <a:sym typeface="Symbol"/>
              </a:rPr>
              <a:t> </a:t>
            </a:r>
            <a:endParaRPr lang="en-US" sz="3200" baseline="-25000" dirty="0">
              <a:solidFill>
                <a:srgbClr val="FFC000"/>
              </a:solidFill>
              <a:latin typeface="+mn-lt"/>
              <a:ea typeface="+mn-ea"/>
              <a:cs typeface="+mn-cs"/>
            </a:endParaRPr>
          </a:p>
        </p:txBody>
      </p:sp>
      <p:sp>
        <p:nvSpPr>
          <p:cNvPr id="18" name="TextBox 17"/>
          <p:cNvSpPr txBox="1"/>
          <p:nvPr/>
        </p:nvSpPr>
        <p:spPr>
          <a:xfrm>
            <a:off x="4953000" y="1524000"/>
            <a:ext cx="3962400" cy="584200"/>
          </a:xfrm>
          <a:prstGeom prst="rect">
            <a:avLst/>
          </a:prstGeom>
          <a:noFill/>
        </p:spPr>
        <p:txBody>
          <a:bodyPr>
            <a:spAutoFit/>
          </a:bodyPr>
          <a:lstStyle/>
          <a:p>
            <a:pPr fontAlgn="auto">
              <a:spcBef>
                <a:spcPts val="0"/>
              </a:spcBef>
              <a:spcAft>
                <a:spcPts val="0"/>
              </a:spcAft>
              <a:defRPr/>
            </a:pPr>
            <a:r>
              <a:rPr lang="en-US" sz="3200" dirty="0" smtClean="0">
                <a:solidFill>
                  <a:schemeClr val="accent6">
                    <a:lumMod val="20000"/>
                    <a:lumOff val="80000"/>
                  </a:schemeClr>
                </a:solidFill>
                <a:latin typeface="+mn-lt"/>
                <a:ea typeface="+mn-ea"/>
                <a:cs typeface="+mn-cs"/>
              </a:rPr>
              <a:t>Estimating Unseen</a:t>
            </a:r>
            <a:endParaRPr lang="en-US" sz="3200" dirty="0">
              <a:solidFill>
                <a:schemeClr val="accent6">
                  <a:lumMod val="20000"/>
                  <a:lumOff val="80000"/>
                </a:schemeClr>
              </a:solidFill>
              <a:latin typeface="+mn-lt"/>
              <a:ea typeface="+mn-ea"/>
              <a:cs typeface="+mn-cs"/>
            </a:endParaRPr>
          </a:p>
        </p:txBody>
      </p:sp>
      <p:sp>
        <p:nvSpPr>
          <p:cNvPr id="19" name="TextBox 18"/>
          <p:cNvSpPr txBox="1"/>
          <p:nvPr/>
        </p:nvSpPr>
        <p:spPr>
          <a:xfrm>
            <a:off x="4876800" y="2092325"/>
            <a:ext cx="3962400" cy="584200"/>
          </a:xfrm>
          <a:prstGeom prst="rect">
            <a:avLst/>
          </a:prstGeom>
          <a:noFill/>
        </p:spPr>
        <p:txBody>
          <a:bodyPr>
            <a:spAutoFit/>
          </a:bodyPr>
          <a:lstStyle/>
          <a:p>
            <a:pPr fontAlgn="auto">
              <a:spcBef>
                <a:spcPts val="0"/>
              </a:spcBef>
              <a:spcAft>
                <a:spcPts val="0"/>
              </a:spcAft>
              <a:defRPr/>
            </a:pPr>
            <a:r>
              <a:rPr lang="en-US" sz="3200" dirty="0">
                <a:latin typeface="+mn-lt"/>
                <a:ea typeface="+mn-ea"/>
                <a:cs typeface="+mn-cs"/>
              </a:rPr>
              <a:t>Linear Programming</a:t>
            </a:r>
          </a:p>
        </p:txBody>
      </p:sp>
      <p:sp>
        <p:nvSpPr>
          <p:cNvPr id="20" name="TextBox 19"/>
          <p:cNvSpPr txBox="1"/>
          <p:nvPr/>
        </p:nvSpPr>
        <p:spPr>
          <a:xfrm>
            <a:off x="4724400" y="2600325"/>
            <a:ext cx="4648200" cy="523220"/>
          </a:xfrm>
          <a:prstGeom prst="rect">
            <a:avLst/>
          </a:prstGeom>
          <a:noFill/>
        </p:spPr>
        <p:txBody>
          <a:bodyPr>
            <a:spAutoFit/>
          </a:bodyPr>
          <a:lstStyle/>
          <a:p>
            <a:pPr fontAlgn="auto">
              <a:spcBef>
                <a:spcPts val="0"/>
              </a:spcBef>
              <a:spcAft>
                <a:spcPts val="0"/>
              </a:spcAft>
              <a:defRPr/>
            </a:pPr>
            <a:r>
              <a:rPr lang="en-US" sz="2800" dirty="0" smtClean="0">
                <a:solidFill>
                  <a:srgbClr val="FFFFFF"/>
                </a:solidFill>
                <a:latin typeface="+mn-lt"/>
                <a:ea typeface="+mn-ea"/>
                <a:cs typeface="+mn-cs"/>
              </a:rPr>
              <a:t>Substantially more robust</a:t>
            </a:r>
            <a:endParaRPr lang="en-US" sz="2800" dirty="0">
              <a:solidFill>
                <a:srgbClr val="FFFFFF"/>
              </a:solidFill>
              <a:latin typeface="+mn-lt"/>
              <a:ea typeface="+mn-ea"/>
              <a:cs typeface="+mn-cs"/>
            </a:endParaRPr>
          </a:p>
        </p:txBody>
      </p:sp>
      <p:sp>
        <p:nvSpPr>
          <p:cNvPr id="21" name="Rectangle 20"/>
          <p:cNvSpPr>
            <a:spLocks noChangeArrowheads="1"/>
          </p:cNvSpPr>
          <p:nvPr/>
        </p:nvSpPr>
        <p:spPr bwMode="auto">
          <a:xfrm>
            <a:off x="990600" y="4114800"/>
            <a:ext cx="7467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dirty="0" smtClean="0">
                <a:solidFill>
                  <a:srgbClr val="FFFF00"/>
                </a:solidFill>
              </a:rPr>
              <a:t>Both optimal (to const. factor) in worst-case</a:t>
            </a:r>
            <a:r>
              <a:rPr lang="en-US" sz="2800" dirty="0" smtClean="0">
                <a:solidFill>
                  <a:srgbClr val="FFFFFF"/>
                </a:solidFill>
              </a:rPr>
              <a:t>, </a:t>
            </a:r>
          </a:p>
          <a:p>
            <a:r>
              <a:rPr lang="en-US" sz="2800" dirty="0" smtClean="0">
                <a:solidFill>
                  <a:srgbClr val="FFFFFF"/>
                </a:solidFill>
              </a:rPr>
              <a:t>“Unseen approach” seems better for most inputs</a:t>
            </a:r>
          </a:p>
          <a:p>
            <a:r>
              <a:rPr lang="en-US" sz="2800" dirty="0">
                <a:solidFill>
                  <a:srgbClr val="FFFFFF"/>
                </a:solidFill>
              </a:rPr>
              <a:t>(</a:t>
            </a:r>
            <a:r>
              <a:rPr lang="en-US" sz="2800" dirty="0" smtClean="0">
                <a:solidFill>
                  <a:srgbClr val="FFFFFF"/>
                </a:solidFill>
              </a:rPr>
              <a:t>does not require knowledge of upper bound on </a:t>
            </a:r>
          </a:p>
          <a:p>
            <a:r>
              <a:rPr lang="en-US" sz="2800" dirty="0" smtClean="0">
                <a:solidFill>
                  <a:srgbClr val="FFFFFF"/>
                </a:solidFill>
              </a:rPr>
              <a:t>support size, not defined via worst-case inputs,…)</a:t>
            </a:r>
          </a:p>
          <a:p>
            <a:pPr algn="ctr"/>
            <a:endParaRPr lang="en-US" sz="1600" dirty="0" smtClean="0">
              <a:solidFill>
                <a:srgbClr val="FFFFFF"/>
              </a:solidFill>
            </a:endParaRPr>
          </a:p>
        </p:txBody>
      </p:sp>
      <p:sp>
        <p:nvSpPr>
          <p:cNvPr id="26" name="Freeform 25"/>
          <p:cNvSpPr/>
          <p:nvPr/>
        </p:nvSpPr>
        <p:spPr>
          <a:xfrm>
            <a:off x="5881688" y="3297238"/>
            <a:ext cx="1890712" cy="817562"/>
          </a:xfrm>
          <a:custGeom>
            <a:avLst/>
            <a:gdLst>
              <a:gd name="connsiteX0" fmla="*/ 0 w 3704896"/>
              <a:gd name="connsiteY0" fmla="*/ 1277007 h 1765738"/>
              <a:gd name="connsiteX1" fmla="*/ 1135117 w 3704896"/>
              <a:gd name="connsiteY1" fmla="*/ 0 h 1765738"/>
              <a:gd name="connsiteX2" fmla="*/ 3704896 w 3704896"/>
              <a:gd name="connsiteY2" fmla="*/ 709448 h 1765738"/>
              <a:gd name="connsiteX3" fmla="*/ 3689131 w 3704896"/>
              <a:gd name="connsiteY3" fmla="*/ 1340069 h 1765738"/>
              <a:gd name="connsiteX4" fmla="*/ 2490951 w 3704896"/>
              <a:gd name="connsiteY4" fmla="*/ 1765738 h 1765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4896" h="1765738">
                <a:moveTo>
                  <a:pt x="0" y="1277007"/>
                </a:moveTo>
                <a:lnTo>
                  <a:pt x="1135117" y="0"/>
                </a:lnTo>
                <a:lnTo>
                  <a:pt x="3704896" y="709448"/>
                </a:lnTo>
                <a:lnTo>
                  <a:pt x="3689131" y="1340069"/>
                </a:lnTo>
                <a:lnTo>
                  <a:pt x="2490951" y="1765738"/>
                </a:lnTo>
              </a:path>
            </a:pathLst>
          </a:custGeom>
          <a:solidFill>
            <a:srgbClr val="7FD13B">
              <a:alpha val="61000"/>
            </a:srgbClr>
          </a:solidFill>
          <a:ln w="12000" cap="flat" cmpd="sng" algn="ctr">
            <a:solidFill>
              <a:srgbClr val="7FD13B"/>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Corbel"/>
              <a:ea typeface="+mn-ea"/>
              <a:cs typeface="+mn-cs"/>
            </a:endParaRPr>
          </a:p>
        </p:txBody>
      </p:sp>
      <p:cxnSp>
        <p:nvCxnSpPr>
          <p:cNvPr id="30" name="Straight Connector 29"/>
          <p:cNvCxnSpPr/>
          <p:nvPr/>
        </p:nvCxnSpPr>
        <p:spPr>
          <a:xfrm>
            <a:off x="5853113" y="3224213"/>
            <a:ext cx="1385887" cy="160337"/>
          </a:xfrm>
          <a:prstGeom prst="line">
            <a:avLst/>
          </a:prstGeom>
          <a:ln w="15875">
            <a:solidFill>
              <a:schemeClr val="accent4">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6248400" y="3379788"/>
            <a:ext cx="152400" cy="34131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6858000" y="3351213"/>
            <a:ext cx="12700" cy="28575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5486400" y="3124200"/>
            <a:ext cx="1384300" cy="582613"/>
          </a:xfrm>
          <a:prstGeom prst="line">
            <a:avLst/>
          </a:prstGeom>
          <a:ln w="15875">
            <a:solidFill>
              <a:schemeClr val="accent4">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04800" y="6019800"/>
            <a:ext cx="8951615" cy="800219"/>
          </a:xfrm>
          <a:prstGeom prst="rect">
            <a:avLst/>
          </a:prstGeom>
          <a:noFill/>
        </p:spPr>
        <p:txBody>
          <a:bodyPr wrap="none" rtlCol="0">
            <a:spAutoFit/>
          </a:bodyPr>
          <a:lstStyle/>
          <a:p>
            <a:r>
              <a:rPr lang="en-US" sz="2800" i="1" dirty="0">
                <a:solidFill>
                  <a:schemeClr val="accent4">
                    <a:lumMod val="40000"/>
                    <a:lumOff val="60000"/>
                  </a:schemeClr>
                </a:solidFill>
              </a:rPr>
              <a:t>Can one prove something beyond the “worst-case” setting?</a:t>
            </a:r>
          </a:p>
          <a:p>
            <a:endParaRPr lang="en-US" dirty="0"/>
          </a:p>
        </p:txBody>
      </p:sp>
    </p:spTree>
    <p:extLst>
      <p:ext uri="{BB962C8B-B14F-4D97-AF65-F5344CB8AC3E}">
        <p14:creationId xmlns:p14="http://schemas.microsoft.com/office/powerpoint/2010/main" val="22861610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52400"/>
            <a:ext cx="8763000" cy="830997"/>
          </a:xfrm>
          <a:prstGeom prst="rect">
            <a:avLst/>
          </a:prstGeom>
          <a:noFill/>
        </p:spPr>
        <p:txBody>
          <a:bodyPr wrap="square" rtlCol="0">
            <a:spAutoFit/>
          </a:bodyPr>
          <a:lstStyle/>
          <a:p>
            <a:pPr algn="ctr"/>
            <a:r>
              <a:rPr lang="en-US" sz="4800" dirty="0" smtClean="0">
                <a:solidFill>
                  <a:prstClr val="white"/>
                </a:solidFill>
              </a:rPr>
              <a:t>Back to Basics</a:t>
            </a:r>
            <a:endParaRPr lang="en-US" sz="4800" dirty="0">
              <a:solidFill>
                <a:prstClr val="white"/>
              </a:solidFill>
            </a:endParaRPr>
          </a:p>
        </p:txBody>
      </p:sp>
      <p:sp>
        <p:nvSpPr>
          <p:cNvPr id="5" name="TextBox 4"/>
          <p:cNvSpPr txBox="1"/>
          <p:nvPr/>
        </p:nvSpPr>
        <p:spPr>
          <a:xfrm>
            <a:off x="1219200" y="1524000"/>
            <a:ext cx="6477000" cy="3539430"/>
          </a:xfrm>
          <a:prstGeom prst="rect">
            <a:avLst/>
          </a:prstGeom>
          <a:noFill/>
        </p:spPr>
        <p:txBody>
          <a:bodyPr wrap="square" rtlCol="0">
            <a:spAutoFit/>
          </a:bodyPr>
          <a:lstStyle/>
          <a:p>
            <a:r>
              <a:rPr lang="en-US" sz="3200" dirty="0" smtClean="0">
                <a:solidFill>
                  <a:srgbClr val="FF6600"/>
                </a:solidFill>
              </a:rPr>
              <a:t>Hypothesis testing for distributions:</a:t>
            </a:r>
          </a:p>
          <a:p>
            <a:endParaRPr lang="en-US" sz="3200" dirty="0">
              <a:solidFill>
                <a:srgbClr val="FFFFFF"/>
              </a:solidFill>
            </a:endParaRPr>
          </a:p>
          <a:p>
            <a:r>
              <a:rPr lang="en-US" sz="3200" dirty="0" smtClean="0">
                <a:solidFill>
                  <a:srgbClr val="FFFFFF"/>
                </a:solidFill>
              </a:rPr>
              <a:t>Given      </a:t>
            </a:r>
            <a:r>
              <a:rPr lang="en-US" sz="3200" dirty="0" smtClean="0">
                <a:solidFill>
                  <a:srgbClr val="FFFFFF"/>
                </a:solidFill>
                <a:latin typeface="Symbol"/>
              </a:rPr>
              <a:t>e</a:t>
            </a:r>
            <a:r>
              <a:rPr lang="en-US" sz="3200" dirty="0" smtClean="0">
                <a:solidFill>
                  <a:srgbClr val="FFFFFF"/>
                </a:solidFill>
              </a:rPr>
              <a:t>&gt;0,  </a:t>
            </a:r>
          </a:p>
          <a:p>
            <a:r>
              <a:rPr lang="en-US" sz="3200" dirty="0">
                <a:solidFill>
                  <a:srgbClr val="FFFFFF"/>
                </a:solidFill>
              </a:rPr>
              <a:t> </a:t>
            </a:r>
            <a:r>
              <a:rPr lang="en-US" sz="3200" dirty="0" smtClean="0">
                <a:solidFill>
                  <a:srgbClr val="FFFFFF"/>
                </a:solidFill>
              </a:rPr>
              <a:t>               </a:t>
            </a:r>
            <a:r>
              <a:rPr lang="en-US" sz="3200" dirty="0">
                <a:solidFill>
                  <a:srgbClr val="FFFFFF"/>
                </a:solidFill>
              </a:rPr>
              <a:t>D</a:t>
            </a:r>
            <a:r>
              <a:rPr lang="en-US" sz="3200" dirty="0" smtClean="0">
                <a:solidFill>
                  <a:srgbClr val="FFFFFF"/>
                </a:solidFill>
              </a:rPr>
              <a:t>istribution </a:t>
            </a:r>
            <a:r>
              <a:rPr lang="en-US" sz="3200" dirty="0" smtClean="0">
                <a:solidFill>
                  <a:srgbClr val="6AFF00"/>
                </a:solidFill>
              </a:rPr>
              <a:t>P</a:t>
            </a:r>
            <a:r>
              <a:rPr lang="en-US" sz="3200" dirty="0" smtClean="0">
                <a:solidFill>
                  <a:srgbClr val="FFFFFF"/>
                </a:solidFill>
              </a:rPr>
              <a:t> = p</a:t>
            </a:r>
            <a:r>
              <a:rPr lang="en-US" sz="3200" baseline="-25000" dirty="0" smtClean="0">
                <a:solidFill>
                  <a:srgbClr val="FFFFFF"/>
                </a:solidFill>
              </a:rPr>
              <a:t>1</a:t>
            </a:r>
            <a:r>
              <a:rPr lang="en-US" sz="3200" dirty="0" smtClean="0">
                <a:solidFill>
                  <a:srgbClr val="FFFFFF"/>
                </a:solidFill>
              </a:rPr>
              <a:t> p</a:t>
            </a:r>
            <a:r>
              <a:rPr lang="en-US" sz="3200" baseline="-25000" dirty="0" smtClean="0">
                <a:solidFill>
                  <a:srgbClr val="FFFFFF"/>
                </a:solidFill>
              </a:rPr>
              <a:t>2 </a:t>
            </a:r>
            <a:r>
              <a:rPr lang="en-US" sz="3200" dirty="0" smtClean="0">
                <a:solidFill>
                  <a:srgbClr val="FFFFFF"/>
                </a:solidFill>
              </a:rPr>
              <a:t>…</a:t>
            </a:r>
          </a:p>
          <a:p>
            <a:r>
              <a:rPr lang="en-US" sz="3200" dirty="0" smtClean="0">
                <a:solidFill>
                  <a:srgbClr val="FFFFFF"/>
                </a:solidFill>
              </a:rPr>
              <a:t>                </a:t>
            </a:r>
            <a:r>
              <a:rPr lang="en-US" sz="3200" dirty="0" smtClean="0">
                <a:solidFill>
                  <a:srgbClr val="FF6600"/>
                </a:solidFill>
              </a:rPr>
              <a:t>samples</a:t>
            </a:r>
            <a:r>
              <a:rPr lang="en-US" sz="3200" dirty="0" smtClean="0">
                <a:solidFill>
                  <a:srgbClr val="FFFFFF"/>
                </a:solidFill>
              </a:rPr>
              <a:t> from </a:t>
            </a:r>
            <a:r>
              <a:rPr lang="en-US" sz="3200" i="1" dirty="0" smtClean="0">
                <a:solidFill>
                  <a:srgbClr val="FFFFFF"/>
                </a:solidFill>
              </a:rPr>
              <a:t>unknown</a:t>
            </a:r>
            <a:r>
              <a:rPr lang="en-US" sz="3200" dirty="0" smtClean="0">
                <a:solidFill>
                  <a:srgbClr val="FFFFFF"/>
                </a:solidFill>
              </a:rPr>
              <a:t> </a:t>
            </a:r>
            <a:r>
              <a:rPr lang="en-US" sz="3200" dirty="0" smtClean="0">
                <a:solidFill>
                  <a:srgbClr val="6AFF00"/>
                </a:solidFill>
              </a:rPr>
              <a:t>Q</a:t>
            </a:r>
          </a:p>
          <a:p>
            <a:endParaRPr lang="en-US" sz="3200" dirty="0">
              <a:solidFill>
                <a:schemeClr val="accent3">
                  <a:lumMod val="60000"/>
                  <a:lumOff val="40000"/>
                </a:schemeClr>
              </a:solidFill>
            </a:endParaRPr>
          </a:p>
          <a:p>
            <a:r>
              <a:rPr lang="en-US" sz="3200" dirty="0" smtClean="0">
                <a:solidFill>
                  <a:srgbClr val="FFFFFF"/>
                </a:solidFill>
              </a:rPr>
              <a:t>Decide:</a:t>
            </a:r>
            <a:r>
              <a:rPr lang="en-US" sz="3200" dirty="0" smtClean="0">
                <a:solidFill>
                  <a:schemeClr val="accent3">
                    <a:lumMod val="60000"/>
                    <a:lumOff val="40000"/>
                  </a:schemeClr>
                </a:solidFill>
              </a:rPr>
              <a:t>  </a:t>
            </a:r>
            <a:r>
              <a:rPr lang="en-US" sz="3200" dirty="0" smtClean="0">
                <a:solidFill>
                  <a:srgbClr val="FFFF00"/>
                </a:solidFill>
              </a:rPr>
              <a:t>P=Q</a:t>
            </a:r>
            <a:r>
              <a:rPr lang="en-US" sz="3200" dirty="0" smtClean="0">
                <a:solidFill>
                  <a:schemeClr val="accent3">
                    <a:lumMod val="60000"/>
                    <a:lumOff val="40000"/>
                  </a:schemeClr>
                </a:solidFill>
              </a:rPr>
              <a:t>  </a:t>
            </a:r>
            <a:r>
              <a:rPr lang="en-US" sz="3200" dirty="0" smtClean="0">
                <a:solidFill>
                  <a:srgbClr val="FFFFFF"/>
                </a:solidFill>
              </a:rPr>
              <a:t>versus</a:t>
            </a:r>
            <a:r>
              <a:rPr lang="en-US" sz="3200" dirty="0" smtClean="0">
                <a:solidFill>
                  <a:schemeClr val="accent3">
                    <a:lumMod val="60000"/>
                    <a:lumOff val="40000"/>
                  </a:schemeClr>
                </a:solidFill>
              </a:rPr>
              <a:t> </a:t>
            </a:r>
            <a:r>
              <a:rPr lang="en-US" sz="3200" dirty="0" smtClean="0">
                <a:solidFill>
                  <a:srgbClr val="FFFF00"/>
                </a:solidFill>
              </a:rPr>
              <a:t>||P-Q||</a:t>
            </a:r>
            <a:r>
              <a:rPr lang="en-US" sz="3200" baseline="-25000" dirty="0" smtClean="0">
                <a:solidFill>
                  <a:srgbClr val="FFFF00"/>
                </a:solidFill>
              </a:rPr>
              <a:t>1</a:t>
            </a:r>
            <a:r>
              <a:rPr lang="en-US" sz="3200" dirty="0" smtClean="0">
                <a:solidFill>
                  <a:srgbClr val="FFFF00"/>
                </a:solidFill>
              </a:rPr>
              <a:t> &gt; </a:t>
            </a:r>
            <a:r>
              <a:rPr lang="en-US" sz="3200" dirty="0" smtClean="0">
                <a:solidFill>
                  <a:srgbClr val="FFFF00"/>
                </a:solidFill>
                <a:latin typeface="Symbol" charset="2"/>
                <a:cs typeface="Symbol" charset="2"/>
              </a:rPr>
              <a:t>e </a:t>
            </a:r>
            <a:endParaRPr lang="en-US" sz="3200" dirty="0">
              <a:solidFill>
                <a:srgbClr val="FFFF00"/>
              </a:solidFill>
              <a:latin typeface="Symbol" charset="2"/>
              <a:cs typeface="Symbol" charset="2"/>
            </a:endParaRPr>
          </a:p>
        </p:txBody>
      </p:sp>
    </p:spTree>
    <p:extLst>
      <p:ext uri="{BB962C8B-B14F-4D97-AF65-F5344CB8AC3E}">
        <p14:creationId xmlns:p14="http://schemas.microsoft.com/office/powerpoint/2010/main" val="206195265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763000" cy="830997"/>
          </a:xfrm>
          <a:prstGeom prst="rect">
            <a:avLst/>
          </a:prstGeom>
          <a:noFill/>
        </p:spPr>
        <p:txBody>
          <a:bodyPr wrap="square" rtlCol="0">
            <a:spAutoFit/>
          </a:bodyPr>
          <a:lstStyle/>
          <a:p>
            <a:pPr algn="ctr"/>
            <a:r>
              <a:rPr lang="en-US" sz="4800" dirty="0" smtClean="0">
                <a:solidFill>
                  <a:prstClr val="white"/>
                </a:solidFill>
              </a:rPr>
              <a:t>Prior Work</a:t>
            </a:r>
            <a:endParaRPr lang="en-US" sz="4800" dirty="0">
              <a:solidFill>
                <a:prstClr val="white"/>
              </a:solidFill>
            </a:endParaRPr>
          </a:p>
        </p:txBody>
      </p:sp>
      <p:sp>
        <p:nvSpPr>
          <p:cNvPr id="3" name="Freeform 2"/>
          <p:cNvSpPr/>
          <p:nvPr/>
        </p:nvSpPr>
        <p:spPr>
          <a:xfrm>
            <a:off x="3352799" y="2271219"/>
            <a:ext cx="4452937" cy="343394"/>
          </a:xfrm>
          <a:custGeom>
            <a:avLst/>
            <a:gdLst>
              <a:gd name="connsiteX0" fmla="*/ 0 w 6586537"/>
              <a:gd name="connsiteY0" fmla="*/ 686788 h 686788"/>
              <a:gd name="connsiteX1" fmla="*/ 1314450 w 6586537"/>
              <a:gd name="connsiteY1" fmla="*/ 988 h 686788"/>
              <a:gd name="connsiteX2" fmla="*/ 2857500 w 6586537"/>
              <a:gd name="connsiteY2" fmla="*/ 529625 h 686788"/>
              <a:gd name="connsiteX3" fmla="*/ 3914775 w 6586537"/>
              <a:gd name="connsiteY3" fmla="*/ 315313 h 686788"/>
              <a:gd name="connsiteX4" fmla="*/ 5529262 w 6586537"/>
              <a:gd name="connsiteY4" fmla="*/ 558200 h 686788"/>
              <a:gd name="connsiteX5" fmla="*/ 6586537 w 6586537"/>
              <a:gd name="connsiteY5" fmla="*/ 58138 h 68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86537" h="686788">
                <a:moveTo>
                  <a:pt x="0" y="686788"/>
                </a:moveTo>
                <a:cubicBezTo>
                  <a:pt x="419100" y="356985"/>
                  <a:pt x="838200" y="27182"/>
                  <a:pt x="1314450" y="988"/>
                </a:cubicBezTo>
                <a:cubicBezTo>
                  <a:pt x="1790700" y="-25206"/>
                  <a:pt x="2424113" y="477238"/>
                  <a:pt x="2857500" y="529625"/>
                </a:cubicBezTo>
                <a:cubicBezTo>
                  <a:pt x="3290887" y="582012"/>
                  <a:pt x="3469481" y="310550"/>
                  <a:pt x="3914775" y="315313"/>
                </a:cubicBezTo>
                <a:cubicBezTo>
                  <a:pt x="4360069" y="320075"/>
                  <a:pt x="5083968" y="601062"/>
                  <a:pt x="5529262" y="558200"/>
                </a:cubicBezTo>
                <a:cubicBezTo>
                  <a:pt x="5974556" y="515337"/>
                  <a:pt x="6331743" y="265307"/>
                  <a:pt x="6586537" y="58138"/>
                </a:cubicBezTo>
              </a:path>
            </a:pathLst>
          </a:custGeom>
          <a:noFill/>
          <a:ln w="762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cxnSp>
        <p:nvCxnSpPr>
          <p:cNvPr id="5" name="Straight Arrow Connector 4"/>
          <p:cNvCxnSpPr/>
          <p:nvPr/>
        </p:nvCxnSpPr>
        <p:spPr>
          <a:xfrm flipV="1">
            <a:off x="3352799" y="1524000"/>
            <a:ext cx="0" cy="3810000"/>
          </a:xfrm>
          <a:prstGeom prst="straightConnector1">
            <a:avLst/>
          </a:prstGeom>
          <a:ln w="381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3352799" y="5334000"/>
            <a:ext cx="4605337" cy="0"/>
          </a:xfrm>
          <a:prstGeom prst="straightConnector1">
            <a:avLst/>
          </a:prstGeom>
          <a:ln w="381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243136" y="1138535"/>
            <a:ext cx="1981200" cy="461665"/>
          </a:xfrm>
          <a:prstGeom prst="rect">
            <a:avLst/>
          </a:prstGeom>
          <a:noFill/>
        </p:spPr>
        <p:txBody>
          <a:bodyPr wrap="square" rtlCol="0">
            <a:spAutoFit/>
          </a:bodyPr>
          <a:lstStyle/>
          <a:p>
            <a:r>
              <a:rPr lang="en-US" sz="2400" dirty="0" smtClean="0">
                <a:solidFill>
                  <a:schemeClr val="bg1">
                    <a:lumMod val="85000"/>
                  </a:schemeClr>
                </a:solidFill>
              </a:rPr>
              <a:t>Data needed</a:t>
            </a:r>
            <a:endParaRPr lang="en-US" sz="2400" dirty="0">
              <a:solidFill>
                <a:schemeClr val="bg1">
                  <a:lumMod val="85000"/>
                </a:schemeClr>
              </a:solidFill>
            </a:endParaRPr>
          </a:p>
        </p:txBody>
      </p:sp>
      <p:sp>
        <p:nvSpPr>
          <p:cNvPr id="10" name="TextBox 9"/>
          <p:cNvSpPr txBox="1"/>
          <p:nvPr/>
        </p:nvSpPr>
        <p:spPr>
          <a:xfrm>
            <a:off x="6324600" y="5417403"/>
            <a:ext cx="2743200" cy="830997"/>
          </a:xfrm>
          <a:prstGeom prst="rect">
            <a:avLst/>
          </a:prstGeom>
          <a:noFill/>
        </p:spPr>
        <p:txBody>
          <a:bodyPr wrap="square" rtlCol="0">
            <a:spAutoFit/>
          </a:bodyPr>
          <a:lstStyle/>
          <a:p>
            <a:pPr algn="ctr"/>
            <a:r>
              <a:rPr lang="en-US" sz="2400" dirty="0" smtClean="0">
                <a:solidFill>
                  <a:schemeClr val="bg1">
                    <a:lumMod val="85000"/>
                  </a:schemeClr>
                </a:solidFill>
              </a:rPr>
              <a:t>Type of input: </a:t>
            </a:r>
            <a:r>
              <a:rPr lang="en-US" sz="2400" dirty="0" smtClean="0">
                <a:solidFill>
                  <a:srgbClr val="FFFF00"/>
                </a:solidFill>
              </a:rPr>
              <a:t>distribution over [n]</a:t>
            </a:r>
            <a:endParaRPr lang="en-US" sz="2400" dirty="0">
              <a:solidFill>
                <a:srgbClr val="FFFF00"/>
              </a:solidFill>
            </a:endParaRPr>
          </a:p>
        </p:txBody>
      </p:sp>
      <p:cxnSp>
        <p:nvCxnSpPr>
          <p:cNvPr id="17" name="Straight Connector 16"/>
          <p:cNvCxnSpPr/>
          <p:nvPr/>
        </p:nvCxnSpPr>
        <p:spPr>
          <a:xfrm>
            <a:off x="3352799" y="3429000"/>
            <a:ext cx="4452937"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4757736" y="3884253"/>
            <a:ext cx="228600" cy="228600"/>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Oval 19"/>
          <p:cNvSpPr/>
          <p:nvPr/>
        </p:nvSpPr>
        <p:spPr>
          <a:xfrm>
            <a:off x="4757736" y="4267200"/>
            <a:ext cx="228600" cy="2286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21" name="Straight Arrow Connector 20"/>
          <p:cNvCxnSpPr/>
          <p:nvPr/>
        </p:nvCxnSpPr>
        <p:spPr>
          <a:xfrm flipV="1">
            <a:off x="4876800" y="4752976"/>
            <a:ext cx="0" cy="1266824"/>
          </a:xfrm>
          <a:prstGeom prst="straightConnector1">
            <a:avLst/>
          </a:prstGeom>
          <a:ln w="38100">
            <a:solidFill>
              <a:schemeClr val="tx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614736" y="6091535"/>
            <a:ext cx="2747963" cy="461665"/>
          </a:xfrm>
          <a:prstGeom prst="rect">
            <a:avLst/>
          </a:prstGeom>
          <a:noFill/>
        </p:spPr>
        <p:txBody>
          <a:bodyPr wrap="square" rtlCol="0">
            <a:spAutoFit/>
          </a:bodyPr>
          <a:lstStyle/>
          <a:p>
            <a:r>
              <a:rPr lang="en-US" sz="2400" dirty="0" smtClean="0">
                <a:solidFill>
                  <a:srgbClr val="FFFFFF"/>
                </a:solidFill>
              </a:rPr>
              <a:t>Uniform distribution</a:t>
            </a:r>
            <a:endParaRPr lang="en-US" sz="2400" dirty="0">
              <a:solidFill>
                <a:srgbClr val="FFFFFF"/>
              </a:solidFill>
            </a:endParaRPr>
          </a:p>
        </p:txBody>
      </p:sp>
      <p:sp>
        <p:nvSpPr>
          <p:cNvPr id="24" name="Freeform 23"/>
          <p:cNvSpPr/>
          <p:nvPr/>
        </p:nvSpPr>
        <p:spPr>
          <a:xfrm>
            <a:off x="3348036" y="4391955"/>
            <a:ext cx="4514850" cy="794408"/>
          </a:xfrm>
          <a:custGeom>
            <a:avLst/>
            <a:gdLst>
              <a:gd name="connsiteX0" fmla="*/ 0 w 4514850"/>
              <a:gd name="connsiteY0" fmla="*/ 751545 h 794408"/>
              <a:gd name="connsiteX1" fmla="*/ 814388 w 4514850"/>
              <a:gd name="connsiteY1" fmla="*/ 122895 h 794408"/>
              <a:gd name="connsiteX2" fmla="*/ 1500188 w 4514850"/>
              <a:gd name="connsiteY2" fmla="*/ 8595 h 794408"/>
              <a:gd name="connsiteX3" fmla="*/ 2300288 w 4514850"/>
              <a:gd name="connsiteY3" fmla="*/ 251483 h 794408"/>
              <a:gd name="connsiteX4" fmla="*/ 3500438 w 4514850"/>
              <a:gd name="connsiteY4" fmla="*/ 622958 h 794408"/>
              <a:gd name="connsiteX5" fmla="*/ 4514850 w 4514850"/>
              <a:gd name="connsiteY5" fmla="*/ 794408 h 79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4850" h="794408">
                <a:moveTo>
                  <a:pt x="0" y="751545"/>
                </a:moveTo>
                <a:cubicBezTo>
                  <a:pt x="282178" y="499132"/>
                  <a:pt x="564357" y="246720"/>
                  <a:pt x="814388" y="122895"/>
                </a:cubicBezTo>
                <a:cubicBezTo>
                  <a:pt x="1064419" y="-930"/>
                  <a:pt x="1252538" y="-12836"/>
                  <a:pt x="1500188" y="8595"/>
                </a:cubicBezTo>
                <a:cubicBezTo>
                  <a:pt x="1747838" y="30026"/>
                  <a:pt x="2300288" y="251483"/>
                  <a:pt x="2300288" y="251483"/>
                </a:cubicBezTo>
                <a:cubicBezTo>
                  <a:pt x="2633663" y="353877"/>
                  <a:pt x="3131344" y="532470"/>
                  <a:pt x="3500438" y="622958"/>
                </a:cubicBezTo>
                <a:cubicBezTo>
                  <a:pt x="3869532" y="713445"/>
                  <a:pt x="4192191" y="753926"/>
                  <a:pt x="4514850" y="794408"/>
                </a:cubicBezTo>
              </a:path>
            </a:pathLst>
          </a:custGeom>
          <a:noFill/>
          <a:ln>
            <a:solidFill>
              <a:srgbClr val="7030A0"/>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509837" y="4876800"/>
            <a:ext cx="1562099" cy="646331"/>
          </a:xfrm>
          <a:prstGeom prst="rect">
            <a:avLst/>
          </a:prstGeom>
          <a:noFill/>
        </p:spPr>
        <p:txBody>
          <a:bodyPr wrap="square" rtlCol="0">
            <a:spAutoFit/>
          </a:bodyPr>
          <a:lstStyle/>
          <a:p>
            <a:r>
              <a:rPr lang="en-US" sz="3600" dirty="0" smtClean="0">
                <a:solidFill>
                  <a:srgbClr val="7030A0"/>
                </a:solidFill>
              </a:rPr>
              <a:t>???</a:t>
            </a:r>
            <a:endParaRPr lang="en-US" sz="3600" dirty="0">
              <a:solidFill>
                <a:srgbClr val="7030A0"/>
              </a:solidFill>
            </a:endParaRPr>
          </a:p>
        </p:txBody>
      </p:sp>
      <p:grpSp>
        <p:nvGrpSpPr>
          <p:cNvPr id="4" name="Group 3"/>
          <p:cNvGrpSpPr/>
          <p:nvPr/>
        </p:nvGrpSpPr>
        <p:grpSpPr>
          <a:xfrm>
            <a:off x="6324600" y="185334"/>
            <a:ext cx="3124200" cy="953201"/>
            <a:chOff x="1219200" y="3200400"/>
            <a:chExt cx="7315200" cy="1838547"/>
          </a:xfrm>
        </p:grpSpPr>
        <p:sp>
          <p:nvSpPr>
            <p:cNvPr id="22" name="Rectangle 21"/>
            <p:cNvSpPr/>
            <p:nvPr/>
          </p:nvSpPr>
          <p:spPr>
            <a:xfrm>
              <a:off x="1219200" y="3200400"/>
              <a:ext cx="27813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Unknown Distribution</a:t>
              </a:r>
              <a:endParaRPr lang="en-US" sz="1600" dirty="0"/>
            </a:p>
          </p:txBody>
        </p:sp>
        <p:cxnSp>
          <p:nvCxnSpPr>
            <p:cNvPr id="26" name="Straight Arrow Connector 25"/>
            <p:cNvCxnSpPr>
              <a:stCxn id="22" idx="3"/>
            </p:cNvCxnSpPr>
            <p:nvPr/>
          </p:nvCxnSpPr>
          <p:spPr>
            <a:xfrm flipV="1">
              <a:off x="4000500" y="3505200"/>
              <a:ext cx="1104900" cy="45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295901" y="3212812"/>
              <a:ext cx="3238499" cy="653008"/>
            </a:xfrm>
            <a:prstGeom prst="rect">
              <a:avLst/>
            </a:prstGeom>
            <a:noFill/>
          </p:spPr>
          <p:txBody>
            <a:bodyPr wrap="square" rtlCol="0">
              <a:spAutoFit/>
            </a:bodyPr>
            <a:lstStyle/>
            <a:p>
              <a:r>
                <a:rPr lang="en-US" sz="1600" dirty="0" smtClean="0">
                  <a:solidFill>
                    <a:schemeClr val="accent3">
                      <a:lumMod val="60000"/>
                      <a:lumOff val="40000"/>
                    </a:schemeClr>
                  </a:solidFill>
                </a:rPr>
                <a:t>Is it </a:t>
              </a:r>
              <a:r>
                <a:rPr lang="en-US" sz="1600" dirty="0" smtClean="0">
                  <a:solidFill>
                    <a:srgbClr val="FF0000"/>
                  </a:solidFill>
                </a:rPr>
                <a:t>P</a:t>
              </a:r>
              <a:r>
                <a:rPr lang="en-US" sz="1600" dirty="0" smtClean="0">
                  <a:solidFill>
                    <a:schemeClr val="accent3">
                      <a:lumMod val="60000"/>
                      <a:lumOff val="40000"/>
                    </a:schemeClr>
                  </a:solidFill>
                </a:rPr>
                <a:t>?</a:t>
              </a:r>
              <a:endParaRPr lang="en-US" sz="1600" dirty="0">
                <a:solidFill>
                  <a:schemeClr val="accent3">
                    <a:lumMod val="60000"/>
                    <a:lumOff val="40000"/>
                  </a:schemeClr>
                </a:solidFill>
              </a:endParaRPr>
            </a:p>
          </p:txBody>
        </p:sp>
        <p:cxnSp>
          <p:nvCxnSpPr>
            <p:cNvPr id="28" name="Straight Arrow Connector 27"/>
            <p:cNvCxnSpPr>
              <a:stCxn id="22" idx="3"/>
            </p:cNvCxnSpPr>
            <p:nvPr/>
          </p:nvCxnSpPr>
          <p:spPr>
            <a:xfrm>
              <a:off x="4000500" y="3962400"/>
              <a:ext cx="95250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787590" y="3911025"/>
              <a:ext cx="3238499" cy="1127922"/>
            </a:xfrm>
            <a:prstGeom prst="rect">
              <a:avLst/>
            </a:prstGeom>
            <a:noFill/>
          </p:spPr>
          <p:txBody>
            <a:bodyPr wrap="square" rtlCol="0">
              <a:spAutoFit/>
            </a:bodyPr>
            <a:lstStyle/>
            <a:p>
              <a:r>
                <a:rPr lang="en-US" sz="1600" dirty="0" smtClean="0">
                  <a:solidFill>
                    <a:schemeClr val="accent3">
                      <a:lumMod val="60000"/>
                      <a:lumOff val="40000"/>
                    </a:schemeClr>
                  </a:solidFill>
                </a:rPr>
                <a:t>Or &gt;</a:t>
              </a:r>
              <a:r>
                <a:rPr lang="el-GR" sz="1600" dirty="0" smtClean="0">
                  <a:solidFill>
                    <a:schemeClr val="accent3">
                      <a:lumMod val="60000"/>
                      <a:lumOff val="40000"/>
                    </a:schemeClr>
                  </a:solidFill>
                </a:rPr>
                <a:t>ε</a:t>
              </a:r>
              <a:r>
                <a:rPr lang="en-US" sz="1600" dirty="0" smtClean="0">
                  <a:solidFill>
                    <a:schemeClr val="accent3">
                      <a:lumMod val="60000"/>
                      <a:lumOff val="40000"/>
                    </a:schemeClr>
                  </a:solidFill>
                </a:rPr>
                <a:t>-far from </a:t>
              </a:r>
              <a:r>
                <a:rPr lang="en-US" sz="1600" dirty="0" smtClean="0">
                  <a:solidFill>
                    <a:srgbClr val="FF0000"/>
                  </a:solidFill>
                </a:rPr>
                <a:t>P</a:t>
              </a:r>
              <a:r>
                <a:rPr lang="en-US" sz="1600" dirty="0" smtClean="0">
                  <a:solidFill>
                    <a:schemeClr val="accent3">
                      <a:lumMod val="60000"/>
                      <a:lumOff val="40000"/>
                    </a:schemeClr>
                  </a:solidFill>
                </a:rPr>
                <a:t>?</a:t>
              </a:r>
              <a:endParaRPr lang="en-US" sz="1600" dirty="0">
                <a:solidFill>
                  <a:schemeClr val="accent3">
                    <a:lumMod val="60000"/>
                    <a:lumOff val="40000"/>
                  </a:schemeClr>
                </a:solidFill>
              </a:endParaRPr>
            </a:p>
          </p:txBody>
        </p:sp>
      </p:grpSp>
      <p:sp>
        <p:nvSpPr>
          <p:cNvPr id="30" name="TextBox 29"/>
          <p:cNvSpPr txBox="1"/>
          <p:nvPr/>
        </p:nvSpPr>
        <p:spPr>
          <a:xfrm>
            <a:off x="3657600" y="1828800"/>
            <a:ext cx="4267200" cy="461665"/>
          </a:xfrm>
          <a:prstGeom prst="rect">
            <a:avLst/>
          </a:prstGeom>
          <a:noFill/>
        </p:spPr>
        <p:txBody>
          <a:bodyPr wrap="square" rtlCol="0">
            <a:spAutoFit/>
          </a:bodyPr>
          <a:lstStyle/>
          <a:p>
            <a:r>
              <a:rPr lang="en-US" sz="2400" dirty="0" smtClean="0">
                <a:solidFill>
                  <a:schemeClr val="accent3">
                    <a:lumMod val="75000"/>
                  </a:schemeClr>
                </a:solidFill>
              </a:rPr>
              <a:t>Pearson’s chi-squared test:  &gt;n</a:t>
            </a:r>
            <a:endParaRPr lang="en-US" sz="2400" dirty="0">
              <a:solidFill>
                <a:schemeClr val="accent3">
                  <a:lumMod val="75000"/>
                </a:schemeClr>
              </a:solidFill>
            </a:endParaRPr>
          </a:p>
        </p:txBody>
      </p:sp>
      <p:sp>
        <p:nvSpPr>
          <p:cNvPr id="31" name="TextBox 30"/>
          <p:cNvSpPr txBox="1"/>
          <p:nvPr/>
        </p:nvSpPr>
        <p:spPr>
          <a:xfrm>
            <a:off x="3962400" y="2967335"/>
            <a:ext cx="4114800" cy="461665"/>
          </a:xfrm>
          <a:prstGeom prst="rect">
            <a:avLst/>
          </a:prstGeom>
          <a:noFill/>
        </p:spPr>
        <p:txBody>
          <a:bodyPr wrap="square" rtlCol="0">
            <a:spAutoFit/>
          </a:bodyPr>
          <a:lstStyle/>
          <a:p>
            <a:r>
              <a:rPr lang="en-US" sz="2400" dirty="0" err="1" smtClean="0">
                <a:solidFill>
                  <a:schemeClr val="tx2">
                    <a:lumMod val="40000"/>
                    <a:lumOff val="60000"/>
                  </a:schemeClr>
                </a:solidFill>
              </a:rPr>
              <a:t>Batu</a:t>
            </a:r>
            <a:r>
              <a:rPr lang="en-US" sz="2400" dirty="0" smtClean="0">
                <a:solidFill>
                  <a:schemeClr val="tx2">
                    <a:lumMod val="40000"/>
                    <a:lumOff val="60000"/>
                  </a:schemeClr>
                </a:solidFill>
              </a:rPr>
              <a:t> et al.  O(n</a:t>
            </a:r>
            <a:r>
              <a:rPr lang="en-US" sz="2400" baseline="30000" dirty="0" smtClean="0">
                <a:solidFill>
                  <a:schemeClr val="tx2">
                    <a:lumMod val="40000"/>
                    <a:lumOff val="60000"/>
                  </a:schemeClr>
                </a:solidFill>
              </a:rPr>
              <a:t>1/2 </a:t>
            </a:r>
            <a:r>
              <a:rPr lang="en-US" sz="2400" dirty="0" err="1" smtClean="0">
                <a:solidFill>
                  <a:schemeClr val="tx2">
                    <a:lumMod val="40000"/>
                    <a:lumOff val="60000"/>
                  </a:schemeClr>
                </a:solidFill>
              </a:rPr>
              <a:t>polylog</a:t>
            </a:r>
            <a:r>
              <a:rPr lang="en-US" sz="2400" dirty="0" smtClean="0">
                <a:solidFill>
                  <a:schemeClr val="tx2">
                    <a:lumMod val="40000"/>
                    <a:lumOff val="60000"/>
                  </a:schemeClr>
                </a:solidFill>
              </a:rPr>
              <a:t> n/</a:t>
            </a:r>
            <a:r>
              <a:rPr lang="en-US" sz="2400" dirty="0" smtClean="0">
                <a:solidFill>
                  <a:schemeClr val="tx2">
                    <a:lumMod val="40000"/>
                    <a:lumOff val="60000"/>
                  </a:schemeClr>
                </a:solidFill>
                <a:latin typeface="Symbol" charset="2"/>
                <a:cs typeface="Symbol" charset="2"/>
              </a:rPr>
              <a:t>e</a:t>
            </a:r>
            <a:r>
              <a:rPr lang="en-US" sz="2400" baseline="30000" dirty="0" smtClean="0">
                <a:solidFill>
                  <a:schemeClr val="tx2">
                    <a:lumMod val="40000"/>
                    <a:lumOff val="60000"/>
                  </a:schemeClr>
                </a:solidFill>
              </a:rPr>
              <a:t>4</a:t>
            </a:r>
            <a:r>
              <a:rPr lang="en-US" sz="2400" dirty="0" smtClean="0">
                <a:solidFill>
                  <a:schemeClr val="tx2">
                    <a:lumMod val="40000"/>
                    <a:lumOff val="60000"/>
                  </a:schemeClr>
                </a:solidFill>
              </a:rPr>
              <a:t>)</a:t>
            </a:r>
            <a:endParaRPr lang="en-US" sz="2400" baseline="30000" dirty="0">
              <a:solidFill>
                <a:schemeClr val="tx2">
                  <a:lumMod val="40000"/>
                  <a:lumOff val="60000"/>
                </a:schemeClr>
              </a:solidFill>
            </a:endParaRPr>
          </a:p>
        </p:txBody>
      </p:sp>
      <p:sp>
        <p:nvSpPr>
          <p:cNvPr id="32" name="TextBox 31"/>
          <p:cNvSpPr txBox="1"/>
          <p:nvPr/>
        </p:nvSpPr>
        <p:spPr>
          <a:xfrm>
            <a:off x="5029200" y="3733800"/>
            <a:ext cx="4114800" cy="461665"/>
          </a:xfrm>
          <a:prstGeom prst="rect">
            <a:avLst/>
          </a:prstGeom>
          <a:noFill/>
        </p:spPr>
        <p:txBody>
          <a:bodyPr wrap="square" rtlCol="0">
            <a:spAutoFit/>
          </a:bodyPr>
          <a:lstStyle/>
          <a:p>
            <a:r>
              <a:rPr lang="en-US" sz="2400" dirty="0" err="1" smtClean="0">
                <a:solidFill>
                  <a:srgbClr val="FF6600"/>
                </a:solidFill>
              </a:rPr>
              <a:t>Goldreich</a:t>
            </a:r>
            <a:r>
              <a:rPr lang="en-US" sz="2400" dirty="0" smtClean="0">
                <a:solidFill>
                  <a:srgbClr val="FF6600"/>
                </a:solidFill>
              </a:rPr>
              <a:t>-Ron: O(n </a:t>
            </a:r>
            <a:r>
              <a:rPr lang="en-US" sz="2400" baseline="30000" dirty="0" smtClean="0">
                <a:solidFill>
                  <a:srgbClr val="FF6600"/>
                </a:solidFill>
              </a:rPr>
              <a:t>1/2</a:t>
            </a:r>
            <a:r>
              <a:rPr lang="en-US" sz="2400" dirty="0" smtClean="0">
                <a:solidFill>
                  <a:srgbClr val="FF6600"/>
                </a:solidFill>
              </a:rPr>
              <a:t>/</a:t>
            </a:r>
            <a:r>
              <a:rPr lang="en-US" sz="2400" dirty="0" smtClean="0">
                <a:solidFill>
                  <a:srgbClr val="FF6600"/>
                </a:solidFill>
                <a:latin typeface="Symbol" charset="2"/>
                <a:cs typeface="Symbol" charset="2"/>
              </a:rPr>
              <a:t>e</a:t>
            </a:r>
            <a:r>
              <a:rPr lang="en-US" sz="2400" baseline="30000" dirty="0" smtClean="0">
                <a:solidFill>
                  <a:srgbClr val="FF6600"/>
                </a:solidFill>
              </a:rPr>
              <a:t>4</a:t>
            </a:r>
            <a:r>
              <a:rPr lang="en-US" sz="2400" dirty="0" smtClean="0">
                <a:solidFill>
                  <a:srgbClr val="FF6600"/>
                </a:solidFill>
              </a:rPr>
              <a:t>)</a:t>
            </a:r>
            <a:endParaRPr lang="en-US" sz="2400" baseline="30000" dirty="0">
              <a:solidFill>
                <a:srgbClr val="FF6600"/>
              </a:solidFill>
            </a:endParaRPr>
          </a:p>
        </p:txBody>
      </p:sp>
      <p:sp>
        <p:nvSpPr>
          <p:cNvPr id="33" name="TextBox 32"/>
          <p:cNvSpPr txBox="1"/>
          <p:nvPr/>
        </p:nvSpPr>
        <p:spPr>
          <a:xfrm>
            <a:off x="5029200" y="4114800"/>
            <a:ext cx="4114800" cy="461665"/>
          </a:xfrm>
          <a:prstGeom prst="rect">
            <a:avLst/>
          </a:prstGeom>
          <a:noFill/>
        </p:spPr>
        <p:txBody>
          <a:bodyPr wrap="square" rtlCol="0">
            <a:spAutoFit/>
          </a:bodyPr>
          <a:lstStyle/>
          <a:p>
            <a:r>
              <a:rPr lang="en-US" sz="2400" dirty="0" err="1" smtClean="0">
                <a:solidFill>
                  <a:srgbClr val="FF0000"/>
                </a:solidFill>
              </a:rPr>
              <a:t>Paninski</a:t>
            </a:r>
            <a:r>
              <a:rPr lang="en-US" sz="2400" dirty="0" smtClean="0">
                <a:solidFill>
                  <a:srgbClr val="FF0000"/>
                </a:solidFill>
              </a:rPr>
              <a:t>: O(n </a:t>
            </a:r>
            <a:r>
              <a:rPr lang="en-US" sz="2400" baseline="30000" dirty="0" smtClean="0">
                <a:solidFill>
                  <a:srgbClr val="FF0000"/>
                </a:solidFill>
              </a:rPr>
              <a:t>1/2</a:t>
            </a:r>
            <a:r>
              <a:rPr lang="en-US" sz="2400" dirty="0" smtClean="0">
                <a:solidFill>
                  <a:srgbClr val="FF0000"/>
                </a:solidFill>
              </a:rPr>
              <a:t>/</a:t>
            </a:r>
            <a:r>
              <a:rPr lang="en-US" sz="2400" dirty="0" smtClean="0">
                <a:solidFill>
                  <a:srgbClr val="FF0000"/>
                </a:solidFill>
                <a:latin typeface="Symbol" charset="2"/>
                <a:cs typeface="Symbol" charset="2"/>
              </a:rPr>
              <a:t>e</a:t>
            </a:r>
            <a:r>
              <a:rPr lang="en-US" sz="2400" baseline="30000" dirty="0" smtClean="0">
                <a:solidFill>
                  <a:srgbClr val="FF0000"/>
                </a:solidFill>
              </a:rPr>
              <a:t>2</a:t>
            </a:r>
            <a:r>
              <a:rPr lang="en-US" sz="2400" dirty="0" smtClean="0">
                <a:solidFill>
                  <a:srgbClr val="FF0000"/>
                </a:solidFill>
              </a:rPr>
              <a:t>)</a:t>
            </a:r>
            <a:endParaRPr lang="en-US" sz="2400" baseline="30000" dirty="0">
              <a:solidFill>
                <a:srgbClr val="FF0000"/>
              </a:solidFill>
            </a:endParaRPr>
          </a:p>
        </p:txBody>
      </p:sp>
    </p:spTree>
    <p:extLst>
      <p:ext uri="{BB962C8B-B14F-4D97-AF65-F5344CB8AC3E}">
        <p14:creationId xmlns:p14="http://schemas.microsoft.com/office/powerpoint/2010/main" val="41520675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3" grpId="0"/>
      <p:bldP spid="24" grpId="0" animBg="1"/>
      <p:bldP spid="25" grpId="0"/>
      <p:bldP spid="31" grpId="0"/>
      <p:bldP spid="32" grpId="0"/>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763000" cy="1384995"/>
          </a:xfrm>
          <a:prstGeom prst="rect">
            <a:avLst/>
          </a:prstGeom>
          <a:noFill/>
        </p:spPr>
        <p:txBody>
          <a:bodyPr wrap="square" rtlCol="0">
            <a:spAutoFit/>
          </a:bodyPr>
          <a:lstStyle/>
          <a:p>
            <a:pPr algn="ctr"/>
            <a:r>
              <a:rPr lang="en-US" sz="4800" dirty="0" smtClean="0">
                <a:solidFill>
                  <a:prstClr val="white"/>
                </a:solidFill>
              </a:rPr>
              <a:t>Theorem</a:t>
            </a:r>
          </a:p>
          <a:p>
            <a:pPr algn="ctr"/>
            <a:r>
              <a:rPr lang="en-US" sz="3600" dirty="0" smtClean="0">
                <a:solidFill>
                  <a:srgbClr val="FF0000"/>
                </a:solidFill>
              </a:rPr>
              <a:t>Instance Optimal Testing [VV’14]</a:t>
            </a:r>
            <a:endParaRPr lang="en-US" sz="3600" dirty="0">
              <a:solidFill>
                <a:srgbClr val="FF0000"/>
              </a:solidFill>
            </a:endParaRPr>
          </a:p>
        </p:txBody>
      </p:sp>
      <p:sp>
        <p:nvSpPr>
          <p:cNvPr id="3" name="TextBox 2"/>
          <p:cNvSpPr txBox="1"/>
          <p:nvPr/>
        </p:nvSpPr>
        <p:spPr>
          <a:xfrm>
            <a:off x="1447800" y="1487031"/>
            <a:ext cx="7391400" cy="2246769"/>
          </a:xfrm>
          <a:prstGeom prst="rect">
            <a:avLst/>
          </a:prstGeom>
          <a:noFill/>
        </p:spPr>
        <p:txBody>
          <a:bodyPr wrap="square" rtlCol="0">
            <a:spAutoFit/>
          </a:bodyPr>
          <a:lstStyle/>
          <a:p>
            <a:r>
              <a:rPr lang="en-US" sz="2800" dirty="0" smtClean="0">
                <a:solidFill>
                  <a:srgbClr val="FFFFFF"/>
                </a:solidFill>
                <a:sym typeface="Symbol"/>
              </a:rPr>
              <a:t> </a:t>
            </a:r>
            <a:r>
              <a:rPr lang="en-US" sz="2800" dirty="0" smtClean="0">
                <a:solidFill>
                  <a:srgbClr val="FFFFFF"/>
                </a:solidFill>
              </a:rPr>
              <a:t>Fixed function </a:t>
            </a:r>
            <a:r>
              <a:rPr lang="en-US" sz="2800" dirty="0" smtClean="0">
                <a:solidFill>
                  <a:srgbClr val="FFFF00"/>
                </a:solidFill>
              </a:rPr>
              <a:t>f(P,</a:t>
            </a:r>
            <a:r>
              <a:rPr lang="el-GR" sz="2800" dirty="0" smtClean="0">
                <a:solidFill>
                  <a:srgbClr val="FFFF00"/>
                </a:solidFill>
              </a:rPr>
              <a:t>ε</a:t>
            </a:r>
            <a:r>
              <a:rPr lang="en-US" sz="2800" dirty="0" smtClean="0">
                <a:solidFill>
                  <a:srgbClr val="FFFF00"/>
                </a:solidFill>
              </a:rPr>
              <a:t>) </a:t>
            </a:r>
            <a:r>
              <a:rPr lang="en-US" sz="2800" dirty="0" smtClean="0">
                <a:solidFill>
                  <a:srgbClr val="FFFFFF"/>
                </a:solidFill>
              </a:rPr>
              <a:t>and constants </a:t>
            </a:r>
            <a:r>
              <a:rPr lang="en-US" sz="2800" i="1" dirty="0" err="1" smtClean="0">
                <a:solidFill>
                  <a:srgbClr val="31FF21"/>
                </a:solidFill>
              </a:rPr>
              <a:t>c</a:t>
            </a:r>
            <a:r>
              <a:rPr lang="en-US" sz="2800" dirty="0" err="1" smtClean="0">
                <a:solidFill>
                  <a:srgbClr val="31FF21"/>
                </a:solidFill>
              </a:rPr>
              <a:t>,</a:t>
            </a:r>
            <a:r>
              <a:rPr lang="en-US" sz="2800" i="1" dirty="0" err="1" smtClean="0">
                <a:solidFill>
                  <a:srgbClr val="31FF21"/>
                </a:solidFill>
              </a:rPr>
              <a:t>c</a:t>
            </a:r>
            <a:r>
              <a:rPr lang="en-US" sz="2800" i="1" dirty="0" smtClean="0">
                <a:solidFill>
                  <a:srgbClr val="31FF21"/>
                </a:solidFill>
              </a:rPr>
              <a:t>’</a:t>
            </a:r>
            <a:r>
              <a:rPr lang="en-US" sz="2800" dirty="0" smtClean="0">
                <a:solidFill>
                  <a:srgbClr val="FFFFFF"/>
                </a:solidFill>
              </a:rPr>
              <a:t>:</a:t>
            </a:r>
          </a:p>
          <a:p>
            <a:pPr marL="457200" indent="-457200">
              <a:buFont typeface="Arial" pitchFamily="34" charset="0"/>
              <a:buChar char="•"/>
            </a:pPr>
            <a:r>
              <a:rPr lang="en-US" sz="2800" u="sng" dirty="0" smtClean="0">
                <a:solidFill>
                  <a:srgbClr val="FFFFFF"/>
                </a:solidFill>
              </a:rPr>
              <a:t>Our tester </a:t>
            </a:r>
            <a:r>
              <a:rPr lang="en-US" sz="2800" dirty="0" smtClean="0">
                <a:solidFill>
                  <a:srgbClr val="FFFFFF"/>
                </a:solidFill>
              </a:rPr>
              <a:t>can distinguish </a:t>
            </a:r>
            <a:r>
              <a:rPr lang="en-US" sz="2800" dirty="0">
                <a:solidFill>
                  <a:schemeClr val="accent3">
                    <a:lumMod val="40000"/>
                    <a:lumOff val="60000"/>
                  </a:schemeClr>
                </a:solidFill>
              </a:rPr>
              <a:t>Q</a:t>
            </a:r>
            <a:r>
              <a:rPr lang="en-US" sz="2800" dirty="0" smtClean="0">
                <a:solidFill>
                  <a:schemeClr val="accent3">
                    <a:lumMod val="40000"/>
                    <a:lumOff val="60000"/>
                  </a:schemeClr>
                </a:solidFill>
              </a:rPr>
              <a:t>=P </a:t>
            </a:r>
            <a:r>
              <a:rPr lang="en-US" sz="2800" dirty="0" smtClean="0">
                <a:solidFill>
                  <a:srgbClr val="FFFFFF"/>
                </a:solidFill>
              </a:rPr>
              <a:t>from</a:t>
            </a:r>
            <a:r>
              <a:rPr lang="en-US" sz="2800" dirty="0" smtClean="0">
                <a:solidFill>
                  <a:srgbClr val="FFE39D"/>
                </a:solidFill>
              </a:rPr>
              <a:t>|Q-P|</a:t>
            </a:r>
            <a:r>
              <a:rPr lang="en-US" sz="2800" baseline="-25000" dirty="0" smtClean="0">
                <a:solidFill>
                  <a:srgbClr val="FFE39D"/>
                </a:solidFill>
              </a:rPr>
              <a:t>1 </a:t>
            </a:r>
            <a:r>
              <a:rPr lang="en-US" sz="2800" dirty="0" smtClean="0">
                <a:solidFill>
                  <a:srgbClr val="FFE39D"/>
                </a:solidFill>
              </a:rPr>
              <a:t>&gt;</a:t>
            </a:r>
            <a:r>
              <a:rPr lang="el-GR" sz="2800" dirty="0" smtClean="0">
                <a:solidFill>
                  <a:srgbClr val="FFE39D"/>
                </a:solidFill>
              </a:rPr>
              <a:t>ε</a:t>
            </a:r>
            <a:r>
              <a:rPr lang="en-US" sz="2800" dirty="0" smtClean="0">
                <a:solidFill>
                  <a:schemeClr val="accent6">
                    <a:lumMod val="75000"/>
                  </a:schemeClr>
                </a:solidFill>
              </a:rPr>
              <a:t> </a:t>
            </a:r>
            <a:r>
              <a:rPr lang="en-US" sz="2800" dirty="0" smtClean="0">
                <a:solidFill>
                  <a:srgbClr val="FFFFFF"/>
                </a:solidFill>
              </a:rPr>
              <a:t>using</a:t>
            </a:r>
            <a:r>
              <a:rPr lang="en-US" sz="2800" dirty="0" smtClean="0">
                <a:solidFill>
                  <a:schemeClr val="accent2">
                    <a:lumMod val="40000"/>
                    <a:lumOff val="60000"/>
                  </a:schemeClr>
                </a:solidFill>
              </a:rPr>
              <a:t> </a:t>
            </a:r>
            <a:r>
              <a:rPr lang="en-US" sz="2800" dirty="0" smtClean="0">
                <a:solidFill>
                  <a:srgbClr val="FFFF00"/>
                </a:solidFill>
              </a:rPr>
              <a:t>f(</a:t>
            </a:r>
            <a:r>
              <a:rPr lang="en-US" sz="2800" dirty="0">
                <a:solidFill>
                  <a:srgbClr val="FFFF00"/>
                </a:solidFill>
              </a:rPr>
              <a:t>P,</a:t>
            </a:r>
            <a:r>
              <a:rPr lang="el-GR" sz="2800" dirty="0">
                <a:solidFill>
                  <a:srgbClr val="FFFF00"/>
                </a:solidFill>
              </a:rPr>
              <a:t>ε</a:t>
            </a:r>
            <a:r>
              <a:rPr lang="en-US" sz="2800" dirty="0" smtClean="0">
                <a:solidFill>
                  <a:srgbClr val="FFFF00"/>
                </a:solidFill>
              </a:rPr>
              <a:t>) </a:t>
            </a:r>
            <a:r>
              <a:rPr lang="en-US" sz="2800" dirty="0" smtClean="0">
                <a:solidFill>
                  <a:srgbClr val="FFFFFF"/>
                </a:solidFill>
              </a:rPr>
              <a:t>samples (w. </a:t>
            </a:r>
            <a:r>
              <a:rPr lang="en-US" sz="2800" dirty="0" err="1" smtClean="0">
                <a:solidFill>
                  <a:srgbClr val="FFFFFF"/>
                </a:solidFill>
              </a:rPr>
              <a:t>prob</a:t>
            </a:r>
            <a:r>
              <a:rPr lang="en-US" sz="2800" dirty="0" smtClean="0">
                <a:solidFill>
                  <a:srgbClr val="FFFFFF"/>
                </a:solidFill>
              </a:rPr>
              <a:t> &gt;2/3)</a:t>
            </a:r>
          </a:p>
          <a:p>
            <a:pPr marL="457200" indent="-457200">
              <a:buFont typeface="Arial" pitchFamily="34" charset="0"/>
              <a:buChar char="•"/>
            </a:pPr>
            <a:r>
              <a:rPr lang="en-US" sz="2800" u="sng" dirty="0" smtClean="0">
                <a:solidFill>
                  <a:srgbClr val="FFFFFF"/>
                </a:solidFill>
              </a:rPr>
              <a:t>No tester </a:t>
            </a:r>
            <a:r>
              <a:rPr lang="en-US" sz="2800" dirty="0" smtClean="0">
                <a:solidFill>
                  <a:srgbClr val="FFFFFF"/>
                </a:solidFill>
              </a:rPr>
              <a:t>can distinguish </a:t>
            </a:r>
            <a:r>
              <a:rPr lang="en-US" sz="2800" dirty="0">
                <a:solidFill>
                  <a:srgbClr val="FFE39D"/>
                </a:solidFill>
              </a:rPr>
              <a:t>Q</a:t>
            </a:r>
            <a:r>
              <a:rPr lang="en-US" sz="2800" dirty="0" smtClean="0">
                <a:solidFill>
                  <a:srgbClr val="FFE39D"/>
                </a:solidFill>
              </a:rPr>
              <a:t>=P from |</a:t>
            </a:r>
            <a:r>
              <a:rPr lang="en-US" sz="2800" dirty="0">
                <a:solidFill>
                  <a:srgbClr val="FFE39D"/>
                </a:solidFill>
              </a:rPr>
              <a:t>Q</a:t>
            </a:r>
            <a:r>
              <a:rPr lang="en-US" sz="2800" dirty="0" smtClean="0">
                <a:solidFill>
                  <a:srgbClr val="FFE39D"/>
                </a:solidFill>
              </a:rPr>
              <a:t>-P|</a:t>
            </a:r>
            <a:r>
              <a:rPr lang="en-US" sz="2800" baseline="-25000" dirty="0" smtClean="0">
                <a:solidFill>
                  <a:srgbClr val="FFE39D"/>
                </a:solidFill>
              </a:rPr>
              <a:t>1</a:t>
            </a:r>
            <a:r>
              <a:rPr lang="en-US" sz="2800" dirty="0">
                <a:solidFill>
                  <a:srgbClr val="FFE39D"/>
                </a:solidFill>
              </a:rPr>
              <a:t>&gt;</a:t>
            </a:r>
            <a:r>
              <a:rPr lang="en-US" sz="2800" i="1" dirty="0" smtClean="0">
                <a:solidFill>
                  <a:srgbClr val="31FF21"/>
                </a:solidFill>
              </a:rPr>
              <a:t>c</a:t>
            </a:r>
            <a:r>
              <a:rPr lang="el-GR" sz="2800" dirty="0" smtClean="0">
                <a:solidFill>
                  <a:srgbClr val="FFE39D"/>
                </a:solidFill>
              </a:rPr>
              <a:t>ε</a:t>
            </a:r>
            <a:r>
              <a:rPr lang="en-US" sz="2800" dirty="0" smtClean="0">
                <a:solidFill>
                  <a:schemeClr val="accent2">
                    <a:lumMod val="40000"/>
                    <a:lumOff val="60000"/>
                  </a:schemeClr>
                </a:solidFill>
              </a:rPr>
              <a:t> </a:t>
            </a:r>
            <a:r>
              <a:rPr lang="en-US" sz="2800" dirty="0" smtClean="0">
                <a:solidFill>
                  <a:srgbClr val="FFFFFF"/>
                </a:solidFill>
              </a:rPr>
              <a:t>using</a:t>
            </a:r>
            <a:r>
              <a:rPr lang="en-US" sz="2800" dirty="0" smtClean="0">
                <a:solidFill>
                  <a:schemeClr val="accent2">
                    <a:lumMod val="40000"/>
                    <a:lumOff val="60000"/>
                  </a:schemeClr>
                </a:solidFill>
              </a:rPr>
              <a:t> </a:t>
            </a:r>
            <a:r>
              <a:rPr lang="en-US" sz="2800" i="1" dirty="0" err="1" smtClean="0">
                <a:solidFill>
                  <a:srgbClr val="31FF21"/>
                </a:solidFill>
              </a:rPr>
              <a:t>c’</a:t>
            </a:r>
            <a:r>
              <a:rPr lang="en-US" sz="2800" dirty="0" err="1" smtClean="0">
                <a:solidFill>
                  <a:srgbClr val="FFFF00"/>
                </a:solidFill>
              </a:rPr>
              <a:t>f</a:t>
            </a:r>
            <a:r>
              <a:rPr lang="en-US" sz="2800" dirty="0" smtClean="0">
                <a:solidFill>
                  <a:srgbClr val="FFFF00"/>
                </a:solidFill>
              </a:rPr>
              <a:t>(P,</a:t>
            </a:r>
            <a:r>
              <a:rPr lang="el-GR" sz="2800" dirty="0" smtClean="0">
                <a:solidFill>
                  <a:srgbClr val="FFFF00"/>
                </a:solidFill>
              </a:rPr>
              <a:t>ε</a:t>
            </a:r>
            <a:r>
              <a:rPr lang="en-US" sz="2800" dirty="0" smtClean="0">
                <a:solidFill>
                  <a:srgbClr val="FFFF00"/>
                </a:solidFill>
              </a:rPr>
              <a:t>) </a:t>
            </a:r>
            <a:r>
              <a:rPr lang="en-US" sz="2800" dirty="0">
                <a:solidFill>
                  <a:srgbClr val="FFFFFF"/>
                </a:solidFill>
              </a:rPr>
              <a:t>samples (w. </a:t>
            </a:r>
            <a:r>
              <a:rPr lang="en-US" sz="2800" dirty="0" err="1">
                <a:solidFill>
                  <a:srgbClr val="FFFFFF"/>
                </a:solidFill>
              </a:rPr>
              <a:t>prob</a:t>
            </a:r>
            <a:r>
              <a:rPr lang="en-US" sz="2800" dirty="0">
                <a:solidFill>
                  <a:srgbClr val="FFFFFF"/>
                </a:solidFill>
              </a:rPr>
              <a:t> &gt;2/3)</a:t>
            </a:r>
          </a:p>
        </p:txBody>
      </p:sp>
      <p:sp>
        <p:nvSpPr>
          <p:cNvPr id="5" name="TextBox 4"/>
          <p:cNvSpPr txBox="1"/>
          <p:nvPr/>
        </p:nvSpPr>
        <p:spPr>
          <a:xfrm>
            <a:off x="1961980" y="4038600"/>
            <a:ext cx="5581820" cy="784830"/>
          </a:xfrm>
          <a:prstGeom prst="rect">
            <a:avLst/>
          </a:prstGeom>
          <a:noFill/>
        </p:spPr>
        <p:txBody>
          <a:bodyPr wrap="none" rtlCol="0">
            <a:spAutoFit/>
          </a:bodyPr>
          <a:lstStyle/>
          <a:p>
            <a:r>
              <a:rPr lang="en-US" sz="3600" dirty="0">
                <a:solidFill>
                  <a:srgbClr val="FFFF00"/>
                </a:solidFill>
              </a:rPr>
              <a:t>f</a:t>
            </a:r>
            <a:r>
              <a:rPr lang="en-US" sz="3600" dirty="0" smtClean="0">
                <a:solidFill>
                  <a:srgbClr val="FFFF00"/>
                </a:solidFill>
              </a:rPr>
              <a:t>(</a:t>
            </a:r>
            <a:r>
              <a:rPr lang="en-US" sz="3600" i="1" dirty="0" err="1" smtClean="0">
                <a:solidFill>
                  <a:srgbClr val="FFFF00"/>
                </a:solidFill>
              </a:rPr>
              <a:t>P</a:t>
            </a:r>
            <a:r>
              <a:rPr lang="en-US" sz="3600" dirty="0" err="1" smtClean="0">
                <a:solidFill>
                  <a:srgbClr val="FFFF00"/>
                </a:solidFill>
              </a:rPr>
              <a:t>,</a:t>
            </a:r>
            <a:r>
              <a:rPr lang="en-US" sz="3600" dirty="0" err="1" smtClean="0">
                <a:solidFill>
                  <a:srgbClr val="FFFF00"/>
                </a:solidFill>
                <a:latin typeface="Symbol" charset="2"/>
                <a:cs typeface="Symbol" charset="2"/>
              </a:rPr>
              <a:t>e</a:t>
            </a:r>
            <a:r>
              <a:rPr lang="en-US" sz="3600" dirty="0" smtClean="0">
                <a:solidFill>
                  <a:srgbClr val="FFFF00"/>
                </a:solidFill>
              </a:rPr>
              <a:t>)=  max</a:t>
            </a:r>
            <a:r>
              <a:rPr lang="en-US" sz="4500" dirty="0" smtClean="0">
                <a:solidFill>
                  <a:srgbClr val="FFFF00"/>
                </a:solidFill>
              </a:rPr>
              <a:t>(</a:t>
            </a:r>
            <a:r>
              <a:rPr lang="en-US" sz="3600" dirty="0" smtClean="0">
                <a:solidFill>
                  <a:srgbClr val="FFFF00"/>
                </a:solidFill>
              </a:rPr>
              <a:t>1/</a:t>
            </a:r>
            <a:r>
              <a:rPr lang="en-US" sz="3600" dirty="0" smtClean="0">
                <a:solidFill>
                  <a:srgbClr val="FFFF00"/>
                </a:solidFill>
                <a:latin typeface="Symbol" charset="2"/>
                <a:cs typeface="Symbol" charset="2"/>
              </a:rPr>
              <a:t>e ,      </a:t>
            </a:r>
            <a:r>
              <a:rPr lang="en-US" sz="3600" dirty="0" smtClean="0">
                <a:solidFill>
                  <a:srgbClr val="FFFF00"/>
                </a:solidFill>
              </a:rPr>
              <a:t> </a:t>
            </a:r>
            <a:r>
              <a:rPr lang="en-US" sz="3600" baseline="30000" dirty="0" smtClean="0">
                <a:solidFill>
                  <a:srgbClr val="FFFF00"/>
                </a:solidFill>
                <a:latin typeface="Symbol" charset="2"/>
                <a:cs typeface="Symbol" charset="2"/>
              </a:rPr>
              <a:t>              </a:t>
            </a:r>
            <a:r>
              <a:rPr lang="en-US" sz="4500" dirty="0" smtClean="0">
                <a:solidFill>
                  <a:srgbClr val="FFFF00"/>
                </a:solidFill>
                <a:latin typeface="Symbol" charset="2"/>
                <a:cs typeface="Symbol" charset="2"/>
              </a:rPr>
              <a:t>)</a:t>
            </a:r>
            <a:endParaRPr lang="en-US" sz="4500" dirty="0">
              <a:solidFill>
                <a:srgbClr val="FFFF00"/>
              </a:solidFill>
            </a:endParaRPr>
          </a:p>
        </p:txBody>
      </p:sp>
      <p:sp>
        <p:nvSpPr>
          <p:cNvPr id="6" name="Rectangle 5"/>
          <p:cNvSpPr/>
          <p:nvPr/>
        </p:nvSpPr>
        <p:spPr>
          <a:xfrm>
            <a:off x="5747721" y="3805535"/>
            <a:ext cx="805479" cy="461665"/>
          </a:xfrm>
          <a:prstGeom prst="rect">
            <a:avLst/>
          </a:prstGeom>
        </p:spPr>
        <p:txBody>
          <a:bodyPr wrap="none">
            <a:spAutoFit/>
          </a:bodyPr>
          <a:lstStyle/>
          <a:p>
            <a:r>
              <a:rPr lang="en-US" sz="3600" baseline="30000" dirty="0">
                <a:solidFill>
                  <a:srgbClr val="6AFF00"/>
                </a:solidFill>
              </a:rPr>
              <a:t>-max</a:t>
            </a:r>
            <a:endParaRPr lang="en-US" sz="3600" dirty="0">
              <a:solidFill>
                <a:srgbClr val="6AFF00"/>
              </a:solidFill>
            </a:endParaRPr>
          </a:p>
        </p:txBody>
      </p:sp>
      <p:sp>
        <p:nvSpPr>
          <p:cNvPr id="7" name="Rectangle 6"/>
          <p:cNvSpPr/>
          <p:nvPr/>
        </p:nvSpPr>
        <p:spPr>
          <a:xfrm>
            <a:off x="5924380" y="4459069"/>
            <a:ext cx="543739" cy="646331"/>
          </a:xfrm>
          <a:prstGeom prst="rect">
            <a:avLst/>
          </a:prstGeom>
        </p:spPr>
        <p:txBody>
          <a:bodyPr wrap="none">
            <a:spAutoFit/>
          </a:bodyPr>
          <a:lstStyle/>
          <a:p>
            <a:r>
              <a:rPr lang="en-US" sz="3600" dirty="0">
                <a:solidFill>
                  <a:srgbClr val="FFFF00"/>
                </a:solidFill>
                <a:latin typeface="Symbol" charset="2"/>
                <a:cs typeface="Symbol" charset="2"/>
              </a:rPr>
              <a:t>e</a:t>
            </a:r>
            <a:r>
              <a:rPr lang="en-US" sz="3600" baseline="30000" dirty="0">
                <a:solidFill>
                  <a:srgbClr val="FFFF00"/>
                </a:solidFill>
                <a:latin typeface="Symbol" charset="2"/>
                <a:cs typeface="Symbol" charset="2"/>
              </a:rPr>
              <a:t>2 </a:t>
            </a:r>
            <a:endParaRPr lang="en-US" sz="3600" dirty="0"/>
          </a:p>
        </p:txBody>
      </p:sp>
      <p:sp>
        <p:nvSpPr>
          <p:cNvPr id="8" name="Rectangle 7"/>
          <p:cNvSpPr/>
          <p:nvPr/>
        </p:nvSpPr>
        <p:spPr>
          <a:xfrm>
            <a:off x="5238580" y="3810000"/>
            <a:ext cx="1915609" cy="646331"/>
          </a:xfrm>
          <a:prstGeom prst="rect">
            <a:avLst/>
          </a:prstGeom>
        </p:spPr>
        <p:txBody>
          <a:bodyPr wrap="none">
            <a:spAutoFit/>
          </a:bodyPr>
          <a:lstStyle/>
          <a:p>
            <a:r>
              <a:rPr lang="en-US" sz="3600" dirty="0" smtClean="0">
                <a:solidFill>
                  <a:srgbClr val="6AFF00"/>
                </a:solidFill>
                <a:latin typeface="Symbol" charset="2"/>
                <a:cs typeface="Symbol" charset="2"/>
              </a:rPr>
              <a:t>|</a:t>
            </a:r>
            <a:r>
              <a:rPr lang="en-US" sz="3600" dirty="0">
                <a:solidFill>
                  <a:srgbClr val="6AFF00"/>
                </a:solidFill>
                <a:latin typeface="Symbol" charset="2"/>
                <a:cs typeface="Symbol" charset="2"/>
              </a:rPr>
              <a:t>| </a:t>
            </a:r>
            <a:r>
              <a:rPr lang="en-US" sz="3600" i="1" dirty="0">
                <a:solidFill>
                  <a:srgbClr val="6AFF00"/>
                </a:solidFill>
              </a:rPr>
              <a:t>P</a:t>
            </a:r>
            <a:r>
              <a:rPr lang="en-US" sz="3600" baseline="-25000" dirty="0">
                <a:solidFill>
                  <a:srgbClr val="6AFF00"/>
                </a:solidFill>
              </a:rPr>
              <a:t>-</a:t>
            </a:r>
            <a:r>
              <a:rPr lang="en-US" sz="3600" baseline="-25000" dirty="0">
                <a:solidFill>
                  <a:srgbClr val="6AFF00"/>
                </a:solidFill>
                <a:latin typeface="Symbol" charset="2"/>
                <a:cs typeface="Symbol" charset="2"/>
              </a:rPr>
              <a:t>e     </a:t>
            </a:r>
            <a:r>
              <a:rPr lang="en-US" sz="3600" dirty="0">
                <a:solidFill>
                  <a:srgbClr val="6AFF00"/>
                </a:solidFill>
                <a:latin typeface="Symbol" charset="2"/>
                <a:cs typeface="Symbol" charset="2"/>
              </a:rPr>
              <a:t>||</a:t>
            </a:r>
            <a:r>
              <a:rPr lang="en-US" sz="3600" baseline="-25000" dirty="0">
                <a:solidFill>
                  <a:srgbClr val="6AFF00"/>
                </a:solidFill>
                <a:latin typeface="Symbol" charset="2"/>
                <a:cs typeface="Symbol" charset="2"/>
              </a:rPr>
              <a:t>2/3 </a:t>
            </a:r>
            <a:endParaRPr lang="en-US" sz="3600" dirty="0">
              <a:solidFill>
                <a:srgbClr val="6AFF00"/>
              </a:solidFill>
            </a:endParaRPr>
          </a:p>
        </p:txBody>
      </p:sp>
      <p:cxnSp>
        <p:nvCxnSpPr>
          <p:cNvPr id="10" name="Straight Connector 9"/>
          <p:cNvCxnSpPr/>
          <p:nvPr/>
        </p:nvCxnSpPr>
        <p:spPr>
          <a:xfrm>
            <a:off x="5314780" y="4572000"/>
            <a:ext cx="1752600"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1905000" y="5181600"/>
            <a:ext cx="805479" cy="461665"/>
          </a:xfrm>
          <a:prstGeom prst="rect">
            <a:avLst/>
          </a:prstGeom>
        </p:spPr>
        <p:txBody>
          <a:bodyPr wrap="none">
            <a:spAutoFit/>
          </a:bodyPr>
          <a:lstStyle/>
          <a:p>
            <a:r>
              <a:rPr lang="en-US" sz="3600" baseline="30000" dirty="0">
                <a:solidFill>
                  <a:srgbClr val="FFFFFF"/>
                </a:solidFill>
              </a:rPr>
              <a:t>-max</a:t>
            </a:r>
            <a:endParaRPr lang="en-US" sz="3600" dirty="0">
              <a:solidFill>
                <a:srgbClr val="FFFFFF"/>
              </a:solidFill>
            </a:endParaRPr>
          </a:p>
        </p:txBody>
      </p:sp>
      <p:sp>
        <p:nvSpPr>
          <p:cNvPr id="12" name="Rectangle 11"/>
          <p:cNvSpPr/>
          <p:nvPr/>
        </p:nvSpPr>
        <p:spPr>
          <a:xfrm>
            <a:off x="1066800" y="5186065"/>
            <a:ext cx="8077200" cy="1015663"/>
          </a:xfrm>
          <a:prstGeom prst="rect">
            <a:avLst/>
          </a:prstGeom>
        </p:spPr>
        <p:txBody>
          <a:bodyPr wrap="square">
            <a:spAutoFit/>
          </a:bodyPr>
          <a:lstStyle/>
          <a:p>
            <a:pPr marL="457200" indent="-457200">
              <a:buFont typeface="Arial"/>
              <a:buChar char="•"/>
            </a:pPr>
            <a:r>
              <a:rPr lang="en-US" sz="3000" dirty="0" smtClean="0">
                <a:cs typeface="Symbol" charset="2"/>
              </a:rPr>
              <a:t> </a:t>
            </a:r>
            <a:r>
              <a:rPr lang="en-US" sz="3000" dirty="0" smtClean="0">
                <a:latin typeface="Symbol" charset="2"/>
                <a:cs typeface="Symbol" charset="2"/>
              </a:rPr>
              <a:t>||</a:t>
            </a:r>
            <a:r>
              <a:rPr lang="en-US" sz="3000" i="1" dirty="0" smtClean="0"/>
              <a:t>P</a:t>
            </a:r>
            <a:r>
              <a:rPr lang="en-US" sz="3000" baseline="-25000" dirty="0"/>
              <a:t>-</a:t>
            </a:r>
            <a:r>
              <a:rPr lang="en-US" sz="3000" baseline="-25000" dirty="0">
                <a:latin typeface="Symbol" charset="2"/>
                <a:cs typeface="Symbol" charset="2"/>
              </a:rPr>
              <a:t>e     </a:t>
            </a:r>
            <a:r>
              <a:rPr lang="en-US" sz="3000" baseline="-25000" dirty="0" smtClean="0">
                <a:latin typeface="Symbol" charset="2"/>
                <a:cs typeface="Symbol" charset="2"/>
              </a:rPr>
              <a:t> </a:t>
            </a:r>
            <a:r>
              <a:rPr lang="en-US" sz="3000" dirty="0" smtClean="0">
                <a:latin typeface="Symbol" charset="2"/>
                <a:cs typeface="Symbol" charset="2"/>
              </a:rPr>
              <a:t>|</a:t>
            </a:r>
            <a:r>
              <a:rPr lang="en-US" sz="3000" dirty="0">
                <a:latin typeface="Symbol" charset="2"/>
                <a:cs typeface="Symbol" charset="2"/>
              </a:rPr>
              <a:t>|</a:t>
            </a:r>
            <a:r>
              <a:rPr lang="en-US" sz="3000" baseline="-25000" dirty="0">
                <a:latin typeface="Symbol" charset="2"/>
                <a:cs typeface="Symbol" charset="2"/>
              </a:rPr>
              <a:t>2/</a:t>
            </a:r>
            <a:r>
              <a:rPr lang="en-US" sz="3000" baseline="-25000" dirty="0" smtClean="0">
                <a:latin typeface="Symbol" charset="2"/>
                <a:cs typeface="Symbol" charset="2"/>
              </a:rPr>
              <a:t>3 </a:t>
            </a:r>
            <a:r>
              <a:rPr lang="en-US" sz="3000" dirty="0" smtClean="0">
                <a:latin typeface="Symbol" charset="2"/>
                <a:cs typeface="Symbol" charset="2"/>
              </a:rPr>
              <a:t>&lt;</a:t>
            </a:r>
            <a:r>
              <a:rPr lang="en-US" sz="3000" baseline="-25000" dirty="0" smtClean="0">
                <a:latin typeface="Symbol" charset="2"/>
                <a:cs typeface="Symbol" charset="2"/>
              </a:rPr>
              <a:t> </a:t>
            </a:r>
            <a:r>
              <a:rPr lang="en-US" sz="3000" dirty="0">
                <a:latin typeface="Symbol" charset="2"/>
                <a:cs typeface="Symbol" charset="2"/>
              </a:rPr>
              <a:t>||</a:t>
            </a:r>
            <a:r>
              <a:rPr lang="en-US" sz="3000" i="1" dirty="0" smtClean="0"/>
              <a:t>P</a:t>
            </a:r>
            <a:r>
              <a:rPr lang="en-US" sz="3000" dirty="0" smtClean="0">
                <a:latin typeface="Symbol" charset="2"/>
                <a:cs typeface="Symbol" charset="2"/>
              </a:rPr>
              <a:t>|</a:t>
            </a:r>
            <a:r>
              <a:rPr lang="en-US" sz="3000" dirty="0">
                <a:latin typeface="Symbol" charset="2"/>
                <a:cs typeface="Symbol" charset="2"/>
              </a:rPr>
              <a:t>|</a:t>
            </a:r>
            <a:r>
              <a:rPr lang="en-US" sz="3000" baseline="-25000" dirty="0">
                <a:latin typeface="Symbol" charset="2"/>
                <a:cs typeface="Symbol" charset="2"/>
              </a:rPr>
              <a:t>2/</a:t>
            </a:r>
            <a:r>
              <a:rPr lang="en-US" sz="3000" baseline="-25000" dirty="0" smtClean="0">
                <a:latin typeface="Symbol" charset="2"/>
                <a:cs typeface="Symbol" charset="2"/>
              </a:rPr>
              <a:t>3  </a:t>
            </a:r>
            <a:endParaRPr lang="en-US" sz="3000" dirty="0" smtClean="0">
              <a:latin typeface="Symbol" charset="2"/>
              <a:cs typeface="Symbol" charset="2"/>
            </a:endParaRPr>
          </a:p>
          <a:p>
            <a:pPr marL="457200" indent="-457200">
              <a:buFont typeface="Arial"/>
              <a:buChar char="•"/>
            </a:pPr>
            <a:r>
              <a:rPr lang="en-US" sz="3000" dirty="0">
                <a:cs typeface="Symbol" charset="2"/>
              </a:rPr>
              <a:t>I</a:t>
            </a:r>
            <a:r>
              <a:rPr lang="en-US" sz="3000" dirty="0" smtClean="0">
                <a:cs typeface="Symbol" charset="2"/>
              </a:rPr>
              <a:t>f </a:t>
            </a:r>
            <a:r>
              <a:rPr lang="en-US" sz="3000" i="1" dirty="0" smtClean="0">
                <a:cs typeface="Symbol" charset="2"/>
              </a:rPr>
              <a:t>P </a:t>
            </a:r>
            <a:r>
              <a:rPr lang="en-US" sz="3000" dirty="0" smtClean="0">
                <a:cs typeface="Symbol" charset="2"/>
              </a:rPr>
              <a:t>supported on &lt;</a:t>
            </a:r>
            <a:r>
              <a:rPr lang="en-US" sz="3000" i="1" dirty="0" smtClean="0">
                <a:cs typeface="Symbol" charset="2"/>
              </a:rPr>
              <a:t>n </a:t>
            </a:r>
            <a:r>
              <a:rPr lang="en-US" sz="3000" dirty="0" smtClean="0">
                <a:cs typeface="Symbol" charset="2"/>
              </a:rPr>
              <a:t>elements</a:t>
            </a:r>
            <a:r>
              <a:rPr lang="en-US" sz="3000" i="1" dirty="0" smtClean="0">
                <a:cs typeface="Symbol" charset="2"/>
              </a:rPr>
              <a:t>, </a:t>
            </a:r>
            <a:r>
              <a:rPr lang="en-US" sz="3000" dirty="0" smtClean="0">
                <a:cs typeface="Symbol" charset="2"/>
              </a:rPr>
              <a:t> </a:t>
            </a:r>
            <a:r>
              <a:rPr lang="en-US" sz="3000" dirty="0">
                <a:latin typeface="Symbol" charset="2"/>
                <a:cs typeface="Symbol" charset="2"/>
              </a:rPr>
              <a:t>||</a:t>
            </a:r>
            <a:r>
              <a:rPr lang="en-US" sz="3000" i="1" dirty="0"/>
              <a:t>P</a:t>
            </a:r>
            <a:r>
              <a:rPr lang="en-US" sz="3000" dirty="0">
                <a:latin typeface="Symbol" charset="2"/>
                <a:cs typeface="Symbol" charset="2"/>
              </a:rPr>
              <a:t>||</a:t>
            </a:r>
            <a:r>
              <a:rPr lang="en-US" sz="3000" baseline="-25000" dirty="0">
                <a:latin typeface="Symbol" charset="2"/>
                <a:cs typeface="Symbol" charset="2"/>
              </a:rPr>
              <a:t>2/</a:t>
            </a:r>
            <a:r>
              <a:rPr lang="en-US" sz="3000" baseline="-25000" dirty="0" smtClean="0">
                <a:latin typeface="Symbol" charset="2"/>
                <a:cs typeface="Symbol" charset="2"/>
              </a:rPr>
              <a:t>3 </a:t>
            </a:r>
            <a:r>
              <a:rPr lang="en-US" sz="3000" dirty="0" smtClean="0">
                <a:latin typeface="Symbol" charset="2"/>
                <a:cs typeface="Symbol" charset="2"/>
              </a:rPr>
              <a:t>&lt; </a:t>
            </a:r>
            <a:r>
              <a:rPr lang="en-US" sz="3000" i="1" dirty="0" smtClean="0">
                <a:cs typeface="Symbol" charset="2"/>
              </a:rPr>
              <a:t>n</a:t>
            </a:r>
            <a:r>
              <a:rPr lang="en-US" sz="3000" baseline="30000" dirty="0" smtClean="0">
                <a:cs typeface="Symbol" charset="2"/>
              </a:rPr>
              <a:t>1/2</a:t>
            </a:r>
            <a:r>
              <a:rPr lang="en-US" sz="3000" baseline="30000" dirty="0" smtClean="0">
                <a:solidFill>
                  <a:schemeClr val="bg1"/>
                </a:solidFill>
                <a:cs typeface="Symbol" charset="2"/>
              </a:rPr>
              <a:t>/2</a:t>
            </a:r>
            <a:r>
              <a:rPr lang="en-US" sz="3000" dirty="0" smtClean="0">
                <a:solidFill>
                  <a:schemeClr val="bg1"/>
                </a:solidFill>
                <a:cs typeface="Symbol" charset="2"/>
              </a:rPr>
              <a:t> </a:t>
            </a:r>
            <a:endParaRPr lang="en-US" sz="3000" dirty="0">
              <a:solidFill>
                <a:schemeClr val="bg1"/>
              </a:solidFill>
            </a:endParaRPr>
          </a:p>
        </p:txBody>
      </p:sp>
    </p:spTree>
    <p:extLst>
      <p:ext uri="{BB962C8B-B14F-4D97-AF65-F5344CB8AC3E}">
        <p14:creationId xmlns:p14="http://schemas.microsoft.com/office/powerpoint/2010/main" val="16823840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0"/>
            <a:ext cx="8763000" cy="830997"/>
          </a:xfrm>
          <a:prstGeom prst="rect">
            <a:avLst/>
          </a:prstGeom>
          <a:noFill/>
        </p:spPr>
        <p:txBody>
          <a:bodyPr wrap="square" rtlCol="0">
            <a:spAutoFit/>
          </a:bodyPr>
          <a:lstStyle/>
          <a:p>
            <a:pPr algn="ctr"/>
            <a:r>
              <a:rPr lang="en-US" sz="4800" dirty="0" smtClean="0">
                <a:solidFill>
                  <a:prstClr val="white"/>
                </a:solidFill>
              </a:rPr>
              <a:t>The Algorithm (intuition)</a:t>
            </a:r>
          </a:p>
        </p:txBody>
      </p:sp>
      <p:cxnSp>
        <p:nvCxnSpPr>
          <p:cNvPr id="12" name="Straight Connector 11"/>
          <p:cNvCxnSpPr/>
          <p:nvPr/>
        </p:nvCxnSpPr>
        <p:spPr>
          <a:xfrm>
            <a:off x="4648200" y="1905000"/>
            <a:ext cx="0" cy="1752600"/>
          </a:xfrm>
          <a:prstGeom prst="line">
            <a:avLst/>
          </a:prstGeom>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152400" y="1905000"/>
            <a:ext cx="4306324" cy="553998"/>
          </a:xfrm>
          <a:prstGeom prst="rect">
            <a:avLst/>
          </a:prstGeom>
          <a:noFill/>
        </p:spPr>
        <p:txBody>
          <a:bodyPr wrap="none" rtlCol="0">
            <a:spAutoFit/>
          </a:bodyPr>
          <a:lstStyle/>
          <a:p>
            <a:r>
              <a:rPr lang="en-US" sz="3000" dirty="0" smtClean="0">
                <a:solidFill>
                  <a:srgbClr val="FFFFFF"/>
                </a:solidFill>
              </a:rPr>
              <a:t>Pearson’s chi-squared test</a:t>
            </a:r>
            <a:endParaRPr lang="en-US" sz="3000" dirty="0">
              <a:solidFill>
                <a:srgbClr val="FFFFFF"/>
              </a:solidFill>
            </a:endParaRPr>
          </a:p>
        </p:txBody>
      </p:sp>
      <p:sp>
        <p:nvSpPr>
          <p:cNvPr id="17" name="TextBox 16"/>
          <p:cNvSpPr txBox="1"/>
          <p:nvPr/>
        </p:nvSpPr>
        <p:spPr>
          <a:xfrm>
            <a:off x="6096000" y="1905000"/>
            <a:ext cx="1520857" cy="553998"/>
          </a:xfrm>
          <a:prstGeom prst="rect">
            <a:avLst/>
          </a:prstGeom>
          <a:noFill/>
        </p:spPr>
        <p:txBody>
          <a:bodyPr wrap="none" rtlCol="0">
            <a:spAutoFit/>
          </a:bodyPr>
          <a:lstStyle/>
          <a:p>
            <a:r>
              <a:rPr lang="en-US" sz="3000" dirty="0" smtClean="0">
                <a:solidFill>
                  <a:srgbClr val="FFFFFF"/>
                </a:solidFill>
              </a:rPr>
              <a:t>Our Test</a:t>
            </a:r>
            <a:endParaRPr lang="en-US" sz="3000" dirty="0">
              <a:solidFill>
                <a:srgbClr val="FFFFFF"/>
              </a:solidFill>
            </a:endParaRPr>
          </a:p>
        </p:txBody>
      </p:sp>
      <p:sp>
        <p:nvSpPr>
          <p:cNvPr id="19" name="TextBox 18"/>
          <p:cNvSpPr txBox="1"/>
          <p:nvPr/>
        </p:nvSpPr>
        <p:spPr>
          <a:xfrm>
            <a:off x="152400" y="813137"/>
            <a:ext cx="7460921" cy="1015663"/>
          </a:xfrm>
          <a:prstGeom prst="rect">
            <a:avLst/>
          </a:prstGeom>
          <a:noFill/>
        </p:spPr>
        <p:txBody>
          <a:bodyPr wrap="none" rtlCol="0">
            <a:spAutoFit/>
          </a:bodyPr>
          <a:lstStyle/>
          <a:p>
            <a:r>
              <a:rPr lang="en-US" sz="3000" dirty="0" smtClean="0">
                <a:solidFill>
                  <a:srgbClr val="FFFFFF"/>
                </a:solidFill>
              </a:rPr>
              <a:t>Given P=(p</a:t>
            </a:r>
            <a:r>
              <a:rPr lang="en-US" sz="3000" baseline="-25000" dirty="0" smtClean="0">
                <a:solidFill>
                  <a:srgbClr val="FFFFFF"/>
                </a:solidFill>
              </a:rPr>
              <a:t>1</a:t>
            </a:r>
            <a:r>
              <a:rPr lang="en-US" sz="3000" dirty="0" smtClean="0">
                <a:solidFill>
                  <a:srgbClr val="FFFFFF"/>
                </a:solidFill>
              </a:rPr>
              <a:t>,p</a:t>
            </a:r>
            <a:r>
              <a:rPr lang="en-US" sz="3000" baseline="-25000" dirty="0" smtClean="0">
                <a:solidFill>
                  <a:srgbClr val="FFFFFF"/>
                </a:solidFill>
              </a:rPr>
              <a:t>2</a:t>
            </a:r>
            <a:r>
              <a:rPr lang="en-US" sz="3000" dirty="0" smtClean="0">
                <a:solidFill>
                  <a:srgbClr val="FFFFFF"/>
                </a:solidFill>
              </a:rPr>
              <a:t>,…), and Poi(</a:t>
            </a:r>
            <a:r>
              <a:rPr lang="en-US" sz="3000" i="1" dirty="0" smtClean="0">
                <a:solidFill>
                  <a:srgbClr val="FFFFFF"/>
                </a:solidFill>
              </a:rPr>
              <a:t>k</a:t>
            </a:r>
            <a:r>
              <a:rPr lang="en-US" sz="3000" dirty="0" smtClean="0">
                <a:solidFill>
                  <a:srgbClr val="FFFFFF"/>
                </a:solidFill>
              </a:rPr>
              <a:t>) samples from Q</a:t>
            </a:r>
            <a:r>
              <a:rPr lang="en-US" sz="3000" dirty="0">
                <a:solidFill>
                  <a:srgbClr val="FFFFFF"/>
                </a:solidFill>
              </a:rPr>
              <a:t>:</a:t>
            </a:r>
            <a:r>
              <a:rPr lang="en-US" sz="3000" dirty="0" smtClean="0">
                <a:solidFill>
                  <a:srgbClr val="FFFFFF"/>
                </a:solidFill>
              </a:rPr>
              <a:t>  </a:t>
            </a:r>
          </a:p>
          <a:p>
            <a:r>
              <a:rPr lang="en-US" sz="3000" dirty="0" smtClean="0">
                <a:solidFill>
                  <a:srgbClr val="FFFFFF"/>
                </a:solidFill>
              </a:rPr>
              <a:t>                        X</a:t>
            </a:r>
            <a:r>
              <a:rPr lang="en-US" sz="3000" baseline="-25000" dirty="0" smtClean="0">
                <a:solidFill>
                  <a:srgbClr val="FFFFFF"/>
                </a:solidFill>
              </a:rPr>
              <a:t>i </a:t>
            </a:r>
            <a:r>
              <a:rPr lang="en-US" sz="3000" dirty="0" smtClean="0">
                <a:solidFill>
                  <a:srgbClr val="FFFFFF"/>
                </a:solidFill>
              </a:rPr>
              <a:t>= # times </a:t>
            </a:r>
            <a:r>
              <a:rPr lang="en-US" sz="3000" i="1" dirty="0" err="1" smtClean="0">
                <a:solidFill>
                  <a:srgbClr val="FFFFFF"/>
                </a:solidFill>
              </a:rPr>
              <a:t>i</a:t>
            </a:r>
            <a:r>
              <a:rPr lang="en-US" sz="3000" dirty="0" err="1" smtClean="0">
                <a:solidFill>
                  <a:srgbClr val="FFFFFF"/>
                </a:solidFill>
              </a:rPr>
              <a:t>th</a:t>
            </a:r>
            <a:r>
              <a:rPr lang="en-US" sz="3000" dirty="0" smtClean="0">
                <a:solidFill>
                  <a:srgbClr val="FFFFFF"/>
                </a:solidFill>
              </a:rPr>
              <a:t> </a:t>
            </a:r>
            <a:r>
              <a:rPr lang="en-US" sz="3000" dirty="0" err="1" smtClean="0">
                <a:solidFill>
                  <a:srgbClr val="FFFFFF"/>
                </a:solidFill>
              </a:rPr>
              <a:t>elmt</a:t>
            </a:r>
            <a:r>
              <a:rPr lang="en-US" sz="3000" dirty="0" smtClean="0">
                <a:solidFill>
                  <a:srgbClr val="FFFFFF"/>
                </a:solidFill>
              </a:rPr>
              <a:t> occurs</a:t>
            </a:r>
            <a:endParaRPr lang="en-US" sz="3000" dirty="0">
              <a:solidFill>
                <a:srgbClr val="FFFFFF"/>
              </a:solidFill>
            </a:endParaRPr>
          </a:p>
        </p:txBody>
      </p:sp>
      <p:sp>
        <p:nvSpPr>
          <p:cNvPr id="20" name="TextBox 19"/>
          <p:cNvSpPr txBox="1"/>
          <p:nvPr/>
        </p:nvSpPr>
        <p:spPr>
          <a:xfrm>
            <a:off x="228600" y="2590800"/>
            <a:ext cx="614471" cy="784830"/>
          </a:xfrm>
          <a:prstGeom prst="rect">
            <a:avLst/>
          </a:prstGeom>
          <a:noFill/>
        </p:spPr>
        <p:txBody>
          <a:bodyPr wrap="none" rtlCol="0">
            <a:spAutoFit/>
          </a:bodyPr>
          <a:lstStyle/>
          <a:p>
            <a:r>
              <a:rPr lang="en-US" sz="4500" dirty="0" smtClean="0">
                <a:solidFill>
                  <a:schemeClr val="bg1"/>
                </a:solidFill>
                <a:latin typeface="Symbol" charset="2"/>
                <a:cs typeface="Symbol" charset="2"/>
              </a:rPr>
              <a:t>S</a:t>
            </a:r>
            <a:r>
              <a:rPr lang="en-US" sz="4500" baseline="-25000" dirty="0" smtClean="0">
                <a:solidFill>
                  <a:schemeClr val="bg1"/>
                </a:solidFill>
                <a:cs typeface="Symbol" charset="2"/>
              </a:rPr>
              <a:t>i</a:t>
            </a:r>
            <a:endParaRPr lang="en-US" sz="4500" baseline="-25000" dirty="0">
              <a:solidFill>
                <a:schemeClr val="bg1"/>
              </a:solidFill>
              <a:cs typeface="Symbol" charset="2"/>
            </a:endParaRPr>
          </a:p>
        </p:txBody>
      </p:sp>
      <p:sp>
        <p:nvSpPr>
          <p:cNvPr id="21" name="TextBox 20"/>
          <p:cNvSpPr txBox="1"/>
          <p:nvPr/>
        </p:nvSpPr>
        <p:spPr>
          <a:xfrm>
            <a:off x="914400" y="2535198"/>
            <a:ext cx="2596935" cy="1015663"/>
          </a:xfrm>
          <a:prstGeom prst="rect">
            <a:avLst/>
          </a:prstGeom>
          <a:noFill/>
        </p:spPr>
        <p:txBody>
          <a:bodyPr wrap="none" rtlCol="0">
            <a:spAutoFit/>
          </a:bodyPr>
          <a:lstStyle/>
          <a:p>
            <a:r>
              <a:rPr lang="en-US" sz="3000" dirty="0" smtClean="0">
                <a:solidFill>
                  <a:srgbClr val="FFFFFF"/>
                </a:solidFill>
              </a:rPr>
              <a:t>(X</a:t>
            </a:r>
            <a:r>
              <a:rPr lang="en-US" sz="3000" baseline="-25000" dirty="0" smtClean="0">
                <a:solidFill>
                  <a:srgbClr val="FFFFFF"/>
                </a:solidFill>
              </a:rPr>
              <a:t>i </a:t>
            </a:r>
            <a:r>
              <a:rPr lang="en-US" sz="3000" dirty="0" smtClean="0">
                <a:solidFill>
                  <a:srgbClr val="FFFFFF"/>
                </a:solidFill>
              </a:rPr>
              <a:t>– k p</a:t>
            </a:r>
            <a:r>
              <a:rPr lang="en-US" sz="3000" baseline="-25000" dirty="0" smtClean="0">
                <a:solidFill>
                  <a:srgbClr val="FFFFFF"/>
                </a:solidFill>
              </a:rPr>
              <a:t>i</a:t>
            </a:r>
            <a:r>
              <a:rPr lang="en-US" sz="3000" dirty="0" smtClean="0">
                <a:solidFill>
                  <a:srgbClr val="FFFFFF"/>
                </a:solidFill>
              </a:rPr>
              <a:t>)</a:t>
            </a:r>
            <a:r>
              <a:rPr lang="en-US" sz="3000" baseline="30000" dirty="0" smtClean="0">
                <a:solidFill>
                  <a:srgbClr val="FFFFFF"/>
                </a:solidFill>
              </a:rPr>
              <a:t>2</a:t>
            </a:r>
            <a:r>
              <a:rPr lang="en-US" sz="3000" dirty="0" smtClean="0">
                <a:solidFill>
                  <a:srgbClr val="FFFFFF"/>
                </a:solidFill>
              </a:rPr>
              <a:t>  - k p</a:t>
            </a:r>
            <a:r>
              <a:rPr lang="en-US" sz="3000" baseline="-25000" dirty="0" smtClean="0">
                <a:solidFill>
                  <a:srgbClr val="FFFFFF"/>
                </a:solidFill>
              </a:rPr>
              <a:t>i</a:t>
            </a:r>
            <a:r>
              <a:rPr lang="en-US" sz="3000" dirty="0" smtClean="0">
                <a:solidFill>
                  <a:srgbClr val="FFFFFF"/>
                </a:solidFill>
              </a:rPr>
              <a:t>    </a:t>
            </a:r>
          </a:p>
          <a:p>
            <a:r>
              <a:rPr lang="en-US" sz="3000" dirty="0">
                <a:solidFill>
                  <a:srgbClr val="FFFFFF"/>
                </a:solidFill>
              </a:rPr>
              <a:t> </a:t>
            </a:r>
            <a:r>
              <a:rPr lang="en-US" sz="3000" dirty="0" smtClean="0">
                <a:solidFill>
                  <a:srgbClr val="FFFFFF"/>
                </a:solidFill>
              </a:rPr>
              <a:t>      p</a:t>
            </a:r>
            <a:r>
              <a:rPr lang="en-US" sz="3000" baseline="-25000" dirty="0" smtClean="0">
                <a:solidFill>
                  <a:srgbClr val="FFFFFF"/>
                </a:solidFill>
              </a:rPr>
              <a:t>i</a:t>
            </a:r>
            <a:endParaRPr lang="en-US" sz="3000" baseline="-25000" dirty="0">
              <a:solidFill>
                <a:srgbClr val="FFFFFF"/>
              </a:solidFill>
            </a:endParaRPr>
          </a:p>
        </p:txBody>
      </p:sp>
      <p:cxnSp>
        <p:nvCxnSpPr>
          <p:cNvPr id="23" name="Straight Connector 22"/>
          <p:cNvCxnSpPr/>
          <p:nvPr/>
        </p:nvCxnSpPr>
        <p:spPr>
          <a:xfrm>
            <a:off x="843071" y="3135615"/>
            <a:ext cx="2585929" cy="918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5029200" y="2590800"/>
            <a:ext cx="614471" cy="784830"/>
          </a:xfrm>
          <a:prstGeom prst="rect">
            <a:avLst/>
          </a:prstGeom>
          <a:noFill/>
        </p:spPr>
        <p:txBody>
          <a:bodyPr wrap="none" rtlCol="0">
            <a:spAutoFit/>
          </a:bodyPr>
          <a:lstStyle/>
          <a:p>
            <a:r>
              <a:rPr lang="en-US" sz="4500" dirty="0" smtClean="0">
                <a:solidFill>
                  <a:schemeClr val="bg1"/>
                </a:solidFill>
                <a:latin typeface="Symbol" charset="2"/>
                <a:cs typeface="Symbol" charset="2"/>
              </a:rPr>
              <a:t>S</a:t>
            </a:r>
            <a:r>
              <a:rPr lang="en-US" sz="4500" baseline="-25000" dirty="0" smtClean="0">
                <a:solidFill>
                  <a:schemeClr val="bg1"/>
                </a:solidFill>
                <a:cs typeface="Symbol" charset="2"/>
              </a:rPr>
              <a:t>i</a:t>
            </a:r>
            <a:endParaRPr lang="en-US" sz="4500" baseline="-25000" dirty="0">
              <a:solidFill>
                <a:schemeClr val="bg1"/>
              </a:solidFill>
              <a:cs typeface="Symbol" charset="2"/>
            </a:endParaRPr>
          </a:p>
        </p:txBody>
      </p:sp>
      <p:sp>
        <p:nvSpPr>
          <p:cNvPr id="26" name="TextBox 25"/>
          <p:cNvSpPr txBox="1"/>
          <p:nvPr/>
        </p:nvSpPr>
        <p:spPr>
          <a:xfrm>
            <a:off x="5715000" y="2315543"/>
            <a:ext cx="2303197" cy="1438855"/>
          </a:xfrm>
          <a:prstGeom prst="rect">
            <a:avLst/>
          </a:prstGeom>
          <a:noFill/>
        </p:spPr>
        <p:txBody>
          <a:bodyPr wrap="none" rtlCol="0">
            <a:spAutoFit/>
          </a:bodyPr>
          <a:lstStyle/>
          <a:p>
            <a:pPr>
              <a:lnSpc>
                <a:spcPct val="150000"/>
              </a:lnSpc>
            </a:pPr>
            <a:r>
              <a:rPr lang="en-US" sz="3000" dirty="0" smtClean="0">
                <a:solidFill>
                  <a:srgbClr val="FFFFFF"/>
                </a:solidFill>
              </a:rPr>
              <a:t>(X</a:t>
            </a:r>
            <a:r>
              <a:rPr lang="en-US" sz="3000" baseline="-25000" dirty="0" smtClean="0">
                <a:solidFill>
                  <a:srgbClr val="FFFFFF"/>
                </a:solidFill>
              </a:rPr>
              <a:t>i </a:t>
            </a:r>
            <a:r>
              <a:rPr lang="en-US" sz="3000" dirty="0" smtClean="0">
                <a:solidFill>
                  <a:srgbClr val="FFFFFF"/>
                </a:solidFill>
              </a:rPr>
              <a:t>– k p</a:t>
            </a:r>
            <a:r>
              <a:rPr lang="en-US" sz="3000" baseline="-25000" dirty="0" smtClean="0">
                <a:solidFill>
                  <a:srgbClr val="FFFFFF"/>
                </a:solidFill>
              </a:rPr>
              <a:t>i</a:t>
            </a:r>
            <a:r>
              <a:rPr lang="en-US" sz="3000" dirty="0" smtClean="0">
                <a:solidFill>
                  <a:srgbClr val="FFFFFF"/>
                </a:solidFill>
              </a:rPr>
              <a:t>)</a:t>
            </a:r>
            <a:r>
              <a:rPr lang="en-US" sz="3000" baseline="30000" dirty="0" smtClean="0">
                <a:solidFill>
                  <a:srgbClr val="FFFFFF"/>
                </a:solidFill>
              </a:rPr>
              <a:t>2</a:t>
            </a:r>
            <a:r>
              <a:rPr lang="en-US" sz="3000" dirty="0" smtClean="0">
                <a:solidFill>
                  <a:srgbClr val="FFFFFF"/>
                </a:solidFill>
              </a:rPr>
              <a:t>  - </a:t>
            </a:r>
            <a:r>
              <a:rPr lang="en-US" sz="3000" dirty="0" smtClean="0">
                <a:solidFill>
                  <a:srgbClr val="FFFF00"/>
                </a:solidFill>
              </a:rPr>
              <a:t>X</a:t>
            </a:r>
            <a:r>
              <a:rPr lang="en-US" sz="3000" baseline="-25000" dirty="0" smtClean="0">
                <a:solidFill>
                  <a:srgbClr val="FFFF00"/>
                </a:solidFill>
              </a:rPr>
              <a:t>i</a:t>
            </a:r>
            <a:r>
              <a:rPr lang="en-US" sz="3000" dirty="0" smtClean="0">
                <a:solidFill>
                  <a:srgbClr val="FFFFFF"/>
                </a:solidFill>
              </a:rPr>
              <a:t>    </a:t>
            </a:r>
          </a:p>
          <a:p>
            <a:pPr>
              <a:lnSpc>
                <a:spcPct val="150000"/>
              </a:lnSpc>
            </a:pPr>
            <a:r>
              <a:rPr lang="en-US" sz="3000" dirty="0">
                <a:solidFill>
                  <a:srgbClr val="FFFFFF"/>
                </a:solidFill>
              </a:rPr>
              <a:t> </a:t>
            </a:r>
            <a:r>
              <a:rPr lang="en-US" sz="3000" dirty="0" smtClean="0">
                <a:solidFill>
                  <a:srgbClr val="FFFFFF"/>
                </a:solidFill>
              </a:rPr>
              <a:t>      p</a:t>
            </a:r>
            <a:r>
              <a:rPr lang="en-US" sz="3000" baseline="-25000" dirty="0" smtClean="0">
                <a:solidFill>
                  <a:srgbClr val="FFFFFF"/>
                </a:solidFill>
              </a:rPr>
              <a:t>i</a:t>
            </a:r>
            <a:r>
              <a:rPr lang="en-US" sz="3000" baseline="30000" dirty="0" smtClean="0">
                <a:solidFill>
                  <a:srgbClr val="FFFF00"/>
                </a:solidFill>
              </a:rPr>
              <a:t>2/3</a:t>
            </a:r>
            <a:endParaRPr lang="en-US" sz="3000" baseline="-25000" dirty="0">
              <a:solidFill>
                <a:srgbClr val="FFFF00"/>
              </a:solidFill>
            </a:endParaRPr>
          </a:p>
        </p:txBody>
      </p:sp>
      <p:cxnSp>
        <p:nvCxnSpPr>
          <p:cNvPr id="27" name="Straight Connector 26"/>
          <p:cNvCxnSpPr/>
          <p:nvPr/>
        </p:nvCxnSpPr>
        <p:spPr>
          <a:xfrm>
            <a:off x="5643671" y="3135615"/>
            <a:ext cx="2585929" cy="918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304800" y="3906798"/>
            <a:ext cx="8610600" cy="2185214"/>
          </a:xfrm>
          <a:prstGeom prst="rect">
            <a:avLst/>
          </a:prstGeom>
          <a:noFill/>
        </p:spPr>
        <p:txBody>
          <a:bodyPr wrap="square" rtlCol="0">
            <a:spAutoFit/>
          </a:bodyPr>
          <a:lstStyle/>
          <a:p>
            <a:pPr marL="457200" indent="-457200">
              <a:buFont typeface="Arial"/>
              <a:buChar char="•"/>
            </a:pPr>
            <a:r>
              <a:rPr lang="en-US" sz="2800" dirty="0" smtClean="0">
                <a:solidFill>
                  <a:srgbClr val="FFFFFF"/>
                </a:solidFill>
              </a:rPr>
              <a:t>Replacing “</a:t>
            </a:r>
            <a:r>
              <a:rPr lang="en-US" sz="2800" dirty="0" err="1" smtClean="0">
                <a:solidFill>
                  <a:srgbClr val="FFFFFF"/>
                </a:solidFill>
              </a:rPr>
              <a:t>kp</a:t>
            </a:r>
            <a:r>
              <a:rPr lang="en-US" sz="2800" baseline="-25000" dirty="0" err="1" smtClean="0">
                <a:solidFill>
                  <a:srgbClr val="FFFFFF"/>
                </a:solidFill>
              </a:rPr>
              <a:t>i</a:t>
            </a:r>
            <a:r>
              <a:rPr lang="en-US" sz="2800" dirty="0" smtClean="0">
                <a:solidFill>
                  <a:srgbClr val="FFFFFF"/>
                </a:solidFill>
              </a:rPr>
              <a:t>” with “X</a:t>
            </a:r>
            <a:r>
              <a:rPr lang="en-US" sz="2800" baseline="-25000" dirty="0" smtClean="0">
                <a:solidFill>
                  <a:srgbClr val="FFFFFF"/>
                </a:solidFill>
              </a:rPr>
              <a:t>i</a:t>
            </a:r>
            <a:r>
              <a:rPr lang="en-US" sz="2800" dirty="0" smtClean="0">
                <a:solidFill>
                  <a:srgbClr val="FFFFFF"/>
                </a:solidFill>
              </a:rPr>
              <a:t>” does not significantly change expectation, </a:t>
            </a:r>
            <a:r>
              <a:rPr lang="en-US" sz="2800" dirty="0" smtClean="0">
                <a:solidFill>
                  <a:schemeClr val="accent3"/>
                </a:solidFill>
              </a:rPr>
              <a:t>but reduces variance</a:t>
            </a:r>
            <a:r>
              <a:rPr lang="en-US" sz="2800" dirty="0">
                <a:solidFill>
                  <a:schemeClr val="accent3"/>
                </a:solidFill>
              </a:rPr>
              <a:t> </a:t>
            </a:r>
            <a:r>
              <a:rPr lang="en-US" sz="2800" dirty="0" smtClean="0">
                <a:solidFill>
                  <a:schemeClr val="accent3"/>
                </a:solidFill>
              </a:rPr>
              <a:t>for </a:t>
            </a:r>
            <a:r>
              <a:rPr lang="en-US" sz="2800" dirty="0" err="1" smtClean="0">
                <a:solidFill>
                  <a:schemeClr val="accent3"/>
                </a:solidFill>
              </a:rPr>
              <a:t>elmts</a:t>
            </a:r>
            <a:r>
              <a:rPr lang="en-US" sz="2800" dirty="0" smtClean="0">
                <a:solidFill>
                  <a:schemeClr val="accent3"/>
                </a:solidFill>
              </a:rPr>
              <a:t> seen once</a:t>
            </a:r>
            <a:r>
              <a:rPr lang="en-US" sz="2800" dirty="0" smtClean="0">
                <a:solidFill>
                  <a:srgbClr val="FFFFFF"/>
                </a:solidFill>
              </a:rPr>
              <a:t>.</a:t>
            </a:r>
          </a:p>
          <a:p>
            <a:pPr lvl="1"/>
            <a:endParaRPr lang="en-US" sz="1200" dirty="0">
              <a:solidFill>
                <a:schemeClr val="bg1"/>
              </a:solidFill>
            </a:endParaRPr>
          </a:p>
          <a:p>
            <a:pPr lvl="1"/>
            <a:endParaRPr lang="en-US" sz="1200" dirty="0" smtClean="0">
              <a:solidFill>
                <a:schemeClr val="bg1"/>
              </a:solidFill>
            </a:endParaRPr>
          </a:p>
          <a:p>
            <a:pPr marL="457200" indent="-457200">
              <a:buFont typeface="Arial"/>
              <a:buChar char="•"/>
            </a:pPr>
            <a:r>
              <a:rPr lang="en-US" sz="2800" dirty="0" smtClean="0">
                <a:solidFill>
                  <a:srgbClr val="FFFFFF"/>
                </a:solidFill>
              </a:rPr>
              <a:t>Normalizing by </a:t>
            </a:r>
            <a:r>
              <a:rPr lang="en-US" sz="2800" dirty="0" smtClean="0">
                <a:solidFill>
                  <a:srgbClr val="FFFF00"/>
                </a:solidFill>
              </a:rPr>
              <a:t>p</a:t>
            </a:r>
            <a:r>
              <a:rPr lang="en-US" sz="2800" baseline="-25000" dirty="0" smtClean="0">
                <a:solidFill>
                  <a:srgbClr val="FFFF00"/>
                </a:solidFill>
              </a:rPr>
              <a:t>i</a:t>
            </a:r>
            <a:r>
              <a:rPr lang="en-US" sz="2800" baseline="30000" dirty="0" smtClean="0">
                <a:solidFill>
                  <a:srgbClr val="FFFF00"/>
                </a:solidFill>
              </a:rPr>
              <a:t>2/3</a:t>
            </a:r>
            <a:r>
              <a:rPr lang="en-US" sz="2800" dirty="0" smtClean="0">
                <a:solidFill>
                  <a:srgbClr val="FFFFFF"/>
                </a:solidFill>
              </a:rPr>
              <a:t> makes us more tolerant of errors in the light elements…</a:t>
            </a:r>
            <a:endParaRPr lang="en-US" sz="2800" baseline="-25000" dirty="0">
              <a:solidFill>
                <a:srgbClr val="FFFFFF"/>
              </a:solidFill>
            </a:endParaRPr>
          </a:p>
        </p:txBody>
      </p:sp>
    </p:spTree>
    <p:extLst>
      <p:ext uri="{BB962C8B-B14F-4D97-AF65-F5344CB8AC3E}">
        <p14:creationId xmlns:p14="http://schemas.microsoft.com/office/powerpoint/2010/main" val="8905183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708421"/>
            <a:ext cx="8382000" cy="5970866"/>
          </a:xfrm>
          <a:prstGeom prst="rect">
            <a:avLst/>
          </a:prstGeom>
        </p:spPr>
        <p:txBody>
          <a:bodyPr wrap="square">
            <a:spAutoFit/>
          </a:bodyPr>
          <a:lstStyle/>
          <a:p>
            <a:pPr algn="ctr"/>
            <a:r>
              <a:rPr lang="en-US" sz="3600" dirty="0" smtClean="0">
                <a:solidFill>
                  <a:prstClr val="white"/>
                </a:solidFill>
              </a:rPr>
              <a:t>Future Directions</a:t>
            </a:r>
          </a:p>
          <a:p>
            <a:pPr lvl="1" algn="ctr"/>
            <a:endParaRPr lang="en-US" sz="1000" dirty="0">
              <a:solidFill>
                <a:schemeClr val="tx2">
                  <a:lumMod val="20000"/>
                  <a:lumOff val="80000"/>
                </a:schemeClr>
              </a:solidFill>
            </a:endParaRPr>
          </a:p>
          <a:p>
            <a:pPr marL="571500" indent="-571500">
              <a:buFont typeface="Arial"/>
              <a:buChar char="•"/>
            </a:pPr>
            <a:r>
              <a:rPr lang="en-US" sz="2800" dirty="0" smtClean="0">
                <a:solidFill>
                  <a:srgbClr val="FF6600"/>
                </a:solidFill>
              </a:rPr>
              <a:t>Instance optimal property estimation/learning in other settings.</a:t>
            </a:r>
          </a:p>
          <a:p>
            <a:pPr marL="914400" lvl="1" indent="-457200">
              <a:buFont typeface="Arial"/>
              <a:buChar char="•"/>
            </a:pPr>
            <a:r>
              <a:rPr lang="en-US" sz="2800" dirty="0">
                <a:solidFill>
                  <a:prstClr val="white"/>
                </a:solidFill>
              </a:rPr>
              <a:t>Harder than identity testing---we leveraged knowledge of </a:t>
            </a:r>
            <a:r>
              <a:rPr lang="en-US" sz="2800" i="1" dirty="0">
                <a:solidFill>
                  <a:prstClr val="white"/>
                </a:solidFill>
              </a:rPr>
              <a:t>P</a:t>
            </a:r>
            <a:r>
              <a:rPr lang="en-US" sz="2800" dirty="0">
                <a:solidFill>
                  <a:prstClr val="white"/>
                </a:solidFill>
              </a:rPr>
              <a:t> to build tester.</a:t>
            </a:r>
          </a:p>
          <a:p>
            <a:pPr marL="914400" lvl="1" indent="-457200">
              <a:buFont typeface="Arial"/>
              <a:buChar char="•"/>
            </a:pPr>
            <a:r>
              <a:rPr lang="en-US" sz="2800" dirty="0">
                <a:solidFill>
                  <a:prstClr val="white"/>
                </a:solidFill>
              </a:rPr>
              <a:t>Still might be possible, and if so, likely to have </a:t>
            </a:r>
            <a:r>
              <a:rPr lang="en-US" sz="2800" dirty="0">
                <a:solidFill>
                  <a:srgbClr val="FFFF00"/>
                </a:solidFill>
              </a:rPr>
              <a:t>rich theory</a:t>
            </a:r>
            <a:r>
              <a:rPr lang="en-US" sz="2800" dirty="0">
                <a:solidFill>
                  <a:prstClr val="white"/>
                </a:solidFill>
              </a:rPr>
              <a:t>, and lead to </a:t>
            </a:r>
            <a:r>
              <a:rPr lang="en-US" sz="2800" dirty="0" smtClean="0">
                <a:solidFill>
                  <a:prstClr val="white"/>
                </a:solidFill>
              </a:rPr>
              <a:t>algorithms </a:t>
            </a:r>
            <a:r>
              <a:rPr lang="en-US" sz="2800" dirty="0">
                <a:solidFill>
                  <a:prstClr val="white"/>
                </a:solidFill>
              </a:rPr>
              <a:t>that work extremely well </a:t>
            </a:r>
            <a:r>
              <a:rPr lang="en-US" sz="2800" i="1" dirty="0">
                <a:solidFill>
                  <a:srgbClr val="FFFF00"/>
                </a:solidFill>
              </a:rPr>
              <a:t>in practice</a:t>
            </a:r>
            <a:r>
              <a:rPr lang="en-US" sz="2800" i="1" dirty="0" smtClean="0">
                <a:solidFill>
                  <a:srgbClr val="FFFF00"/>
                </a:solidFill>
              </a:rPr>
              <a:t>.</a:t>
            </a:r>
            <a:endParaRPr lang="en-US" sz="2800" dirty="0" smtClean="0">
              <a:solidFill>
                <a:srgbClr val="FF6600"/>
              </a:solidFill>
            </a:endParaRPr>
          </a:p>
          <a:p>
            <a:pPr marL="571500" lvl="1" indent="-571500">
              <a:buFont typeface="Arial"/>
              <a:buChar char="•"/>
            </a:pPr>
            <a:r>
              <a:rPr lang="en-US" sz="2800" dirty="0" smtClean="0">
                <a:solidFill>
                  <a:prstClr val="white"/>
                </a:solidFill>
              </a:rPr>
              <a:t>Still </a:t>
            </a:r>
            <a:r>
              <a:rPr lang="en-US" sz="2800" dirty="0">
                <a:solidFill>
                  <a:prstClr val="white"/>
                </a:solidFill>
              </a:rPr>
              <a:t>don’t really understand </a:t>
            </a:r>
            <a:r>
              <a:rPr lang="en-US" sz="2800" dirty="0" smtClean="0">
                <a:solidFill>
                  <a:prstClr val="white"/>
                </a:solidFill>
              </a:rPr>
              <a:t>many </a:t>
            </a:r>
            <a:r>
              <a:rPr lang="en-US" sz="2800" dirty="0">
                <a:solidFill>
                  <a:prstClr val="white"/>
                </a:solidFill>
              </a:rPr>
              <a:t>basic property estimation </a:t>
            </a:r>
            <a:r>
              <a:rPr lang="en-US" sz="2800" dirty="0" smtClean="0">
                <a:solidFill>
                  <a:prstClr val="white"/>
                </a:solidFill>
              </a:rPr>
              <a:t>questions, and lack good algorithms (even/especially in practice!)   </a:t>
            </a:r>
          </a:p>
          <a:p>
            <a:pPr marL="571500" lvl="1" indent="-571500">
              <a:buFont typeface="Arial"/>
              <a:buChar char="•"/>
            </a:pPr>
            <a:r>
              <a:rPr lang="en-US" sz="2800" dirty="0" smtClean="0">
                <a:solidFill>
                  <a:prstClr val="white"/>
                </a:solidFill>
              </a:rPr>
              <a:t>Many tools and anecdotes, but big picture still hazy</a:t>
            </a:r>
            <a:endParaRPr lang="en-US" sz="2800" dirty="0">
              <a:solidFill>
                <a:prstClr val="white"/>
              </a:solidFill>
            </a:endParaRPr>
          </a:p>
          <a:p>
            <a:pPr marL="571500" indent="-571500">
              <a:buFont typeface="Arial"/>
              <a:buChar char="•"/>
            </a:pPr>
            <a:endParaRPr lang="en-US" sz="2800" dirty="0" smtClean="0">
              <a:solidFill>
                <a:srgbClr val="FF6600"/>
              </a:solidFill>
            </a:endParaRPr>
          </a:p>
        </p:txBody>
      </p:sp>
    </p:spTree>
    <p:extLst>
      <p:ext uri="{BB962C8B-B14F-4D97-AF65-F5344CB8AC3E}">
        <p14:creationId xmlns:p14="http://schemas.microsoft.com/office/powerpoint/2010/main" val="429346419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Box 1"/>
          <p:cNvSpPr txBox="1">
            <a:spLocks noChangeArrowheads="1"/>
          </p:cNvSpPr>
          <p:nvPr/>
        </p:nvSpPr>
        <p:spPr bwMode="auto">
          <a:xfrm>
            <a:off x="76200" y="0"/>
            <a:ext cx="8763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4000" b="1" dirty="0" smtClean="0">
                <a:solidFill>
                  <a:srgbClr val="FFFFFF"/>
                </a:solidFill>
                <a:latin typeface="Corbel" charset="0"/>
              </a:rPr>
              <a:t>Symmetric Properties</a:t>
            </a:r>
            <a:endParaRPr lang="en-US" sz="4000" b="1" dirty="0">
              <a:solidFill>
                <a:srgbClr val="FFFFFF"/>
              </a:solidFill>
              <a:latin typeface="Corbel" charset="0"/>
            </a:endParaRPr>
          </a:p>
        </p:txBody>
      </p:sp>
      <p:sp>
        <p:nvSpPr>
          <p:cNvPr id="3" name="TextBox 2"/>
          <p:cNvSpPr txBox="1">
            <a:spLocks noChangeArrowheads="1"/>
          </p:cNvSpPr>
          <p:nvPr/>
        </p:nvSpPr>
        <p:spPr bwMode="auto">
          <a:xfrm>
            <a:off x="609600" y="609600"/>
            <a:ext cx="8153400" cy="6227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600" dirty="0" smtClean="0">
                <a:solidFill>
                  <a:srgbClr val="FFFF00"/>
                </a:solidFill>
                <a:latin typeface="Corbel" charset="0"/>
              </a:rPr>
              <a:t>`Histogram’ </a:t>
            </a:r>
            <a:r>
              <a:rPr lang="en-US" sz="2600" dirty="0" smtClean="0">
                <a:latin typeface="Corbel" charset="0"/>
              </a:rPr>
              <a:t>of a </a:t>
            </a:r>
            <a:r>
              <a:rPr lang="en-US" sz="2600" dirty="0" smtClean="0">
                <a:solidFill>
                  <a:srgbClr val="FF6600"/>
                </a:solidFill>
                <a:latin typeface="Corbel" charset="0"/>
              </a:rPr>
              <a:t>distribution</a:t>
            </a:r>
            <a:r>
              <a:rPr lang="en-US" sz="2600" dirty="0" smtClean="0">
                <a:latin typeface="Corbel" charset="0"/>
              </a:rPr>
              <a:t>:  </a:t>
            </a:r>
          </a:p>
          <a:p>
            <a:r>
              <a:rPr lang="en-US" sz="2600" dirty="0" smtClean="0">
                <a:latin typeface="Corbel" charset="0"/>
              </a:rPr>
              <a:t>Given distribution D     </a:t>
            </a:r>
            <a:r>
              <a:rPr lang="en-US" sz="2600" dirty="0" err="1" smtClean="0">
                <a:latin typeface="Corbel" charset="0"/>
              </a:rPr>
              <a:t>h</a:t>
            </a:r>
            <a:r>
              <a:rPr lang="en-US" sz="2600" baseline="-25000" dirty="0" err="1" smtClean="0">
                <a:latin typeface="Corbel" charset="0"/>
              </a:rPr>
              <a:t>D</a:t>
            </a:r>
            <a:r>
              <a:rPr lang="en-US" sz="2600" dirty="0" smtClean="0">
                <a:latin typeface="Corbel" charset="0"/>
                <a:sym typeface="Wingdings"/>
              </a:rPr>
              <a:t>: (0,1] -&gt; </a:t>
            </a:r>
            <a:r>
              <a:rPr lang="en-US" sz="2600" b="1" dirty="0">
                <a:latin typeface="Corbel" charset="0"/>
                <a:sym typeface="Wingdings"/>
              </a:rPr>
              <a:t>N</a:t>
            </a:r>
            <a:r>
              <a:rPr lang="en-US" sz="2600" dirty="0" smtClean="0">
                <a:latin typeface="Corbel" charset="0"/>
                <a:sym typeface="Wingdings"/>
              </a:rPr>
              <a:t>     </a:t>
            </a:r>
          </a:p>
          <a:p>
            <a:r>
              <a:rPr lang="en-US" sz="2600" dirty="0">
                <a:latin typeface="Corbel" charset="0"/>
                <a:sym typeface="Wingdings"/>
              </a:rPr>
              <a:t>	</a:t>
            </a:r>
            <a:r>
              <a:rPr lang="en-US" sz="2600" dirty="0" smtClean="0">
                <a:latin typeface="Corbel" charset="0"/>
                <a:sym typeface="Wingdings"/>
              </a:rPr>
              <a:t>h(x):= # domain </a:t>
            </a:r>
            <a:r>
              <a:rPr lang="en-US" sz="2600" dirty="0" err="1" smtClean="0">
                <a:latin typeface="Corbel" charset="0"/>
                <a:sym typeface="Wingdings"/>
              </a:rPr>
              <a:t>elmts</a:t>
            </a:r>
            <a:r>
              <a:rPr lang="en-US" sz="2600" dirty="0" smtClean="0">
                <a:latin typeface="Corbel" charset="0"/>
                <a:sym typeface="Wingdings"/>
              </a:rPr>
              <a:t> of D that occur w. </a:t>
            </a:r>
            <a:r>
              <a:rPr lang="en-US" sz="2600" dirty="0" err="1" smtClean="0">
                <a:latin typeface="Corbel" charset="0"/>
                <a:sym typeface="Wingdings"/>
              </a:rPr>
              <a:t>prob</a:t>
            </a:r>
            <a:r>
              <a:rPr lang="en-US" sz="2600" dirty="0" smtClean="0">
                <a:latin typeface="Corbel" charset="0"/>
                <a:sym typeface="Wingdings"/>
              </a:rPr>
              <a:t> x</a:t>
            </a:r>
            <a:endParaRPr lang="en-US" sz="2600" dirty="0">
              <a:latin typeface="Corbel" charset="0"/>
              <a:sym typeface="Wingdings"/>
            </a:endParaRPr>
          </a:p>
          <a:p>
            <a:endParaRPr lang="en-US" sz="2600" dirty="0" smtClean="0">
              <a:latin typeface="Corbel" charset="0"/>
            </a:endParaRPr>
          </a:p>
          <a:p>
            <a:r>
              <a:rPr lang="en-US" sz="2600" dirty="0" smtClean="0">
                <a:solidFill>
                  <a:srgbClr val="FFFFFF"/>
                </a:solidFill>
                <a:latin typeface="Corbel" charset="0"/>
              </a:rPr>
              <a:t>e.g.   </a:t>
            </a:r>
            <a:r>
              <a:rPr lang="en-US" sz="2600" dirty="0" err="1" smtClean="0">
                <a:solidFill>
                  <a:srgbClr val="FFFFFF"/>
                </a:solidFill>
                <a:latin typeface="Corbel" charset="0"/>
              </a:rPr>
              <a:t>Unif</a:t>
            </a:r>
            <a:r>
              <a:rPr lang="en-US" sz="2600" dirty="0" smtClean="0">
                <a:solidFill>
                  <a:srgbClr val="FFFFFF"/>
                </a:solidFill>
                <a:latin typeface="Corbel" charset="0"/>
              </a:rPr>
              <a:t>[n]   has  h(1/n)=n, and h(x)=0 for all x≠1/n</a:t>
            </a:r>
          </a:p>
          <a:p>
            <a:endParaRPr lang="en-US" sz="2600" dirty="0" smtClean="0">
              <a:solidFill>
                <a:schemeClr val="accent4">
                  <a:lumMod val="40000"/>
                  <a:lumOff val="60000"/>
                </a:schemeClr>
              </a:solidFill>
              <a:latin typeface="Corbel" charset="0"/>
            </a:endParaRPr>
          </a:p>
          <a:p>
            <a:r>
              <a:rPr lang="en-US" sz="2600" dirty="0" smtClean="0">
                <a:solidFill>
                  <a:schemeClr val="accent4">
                    <a:lumMod val="40000"/>
                    <a:lumOff val="60000"/>
                  </a:schemeClr>
                </a:solidFill>
                <a:latin typeface="Corbel" charset="0"/>
              </a:rPr>
              <a:t>Fact: any “symmetric” property is a function of only </a:t>
            </a:r>
            <a:r>
              <a:rPr lang="en-US" sz="2600" i="1" dirty="0" smtClean="0">
                <a:solidFill>
                  <a:schemeClr val="accent4">
                    <a:lumMod val="40000"/>
                    <a:lumOff val="60000"/>
                  </a:schemeClr>
                </a:solidFill>
                <a:latin typeface="Corbel" charset="0"/>
              </a:rPr>
              <a:t>h</a:t>
            </a:r>
            <a:endParaRPr lang="en-US" sz="2600" dirty="0" smtClean="0">
              <a:solidFill>
                <a:schemeClr val="accent4">
                  <a:lumMod val="40000"/>
                  <a:lumOff val="60000"/>
                </a:schemeClr>
              </a:solidFill>
              <a:latin typeface="Corbel" charset="0"/>
            </a:endParaRPr>
          </a:p>
          <a:p>
            <a:endParaRPr lang="en-US" sz="2600" i="1" dirty="0" smtClean="0">
              <a:latin typeface="Corbel" charset="0"/>
            </a:endParaRPr>
          </a:p>
          <a:p>
            <a:r>
              <a:rPr lang="en-US" sz="2600" dirty="0" smtClean="0">
                <a:latin typeface="Corbel" charset="0"/>
              </a:rPr>
              <a:t>e.g. </a:t>
            </a:r>
            <a:r>
              <a:rPr lang="en-US" sz="2600" i="1" dirty="0" smtClean="0">
                <a:latin typeface="Corbel" charset="0"/>
              </a:rPr>
              <a:t> H</a:t>
            </a:r>
            <a:r>
              <a:rPr lang="en-US" sz="2600" dirty="0" smtClean="0">
                <a:latin typeface="Corbel" charset="0"/>
              </a:rPr>
              <a:t>(D)=</a:t>
            </a:r>
            <a:r>
              <a:rPr lang="en-US" sz="2600" dirty="0" err="1" smtClean="0">
                <a:latin typeface="Symbol" charset="2"/>
                <a:cs typeface="Symbol" charset="2"/>
              </a:rPr>
              <a:t>S</a:t>
            </a:r>
            <a:r>
              <a:rPr lang="en-US" sz="2600" baseline="-25000" dirty="0" err="1" smtClean="0">
                <a:latin typeface="+mn-lt"/>
                <a:cs typeface="Symbol" charset="2"/>
              </a:rPr>
              <a:t>x:h</a:t>
            </a:r>
            <a:r>
              <a:rPr lang="en-US" sz="2600" baseline="-25000" dirty="0" smtClean="0">
                <a:latin typeface="+mn-lt"/>
                <a:cs typeface="Symbol" charset="2"/>
              </a:rPr>
              <a:t>(x)≠0 </a:t>
            </a:r>
            <a:r>
              <a:rPr lang="en-US" sz="2600" dirty="0" smtClean="0">
                <a:latin typeface="+mn-lt"/>
                <a:cs typeface="Symbol" charset="2"/>
              </a:rPr>
              <a:t>h(x) x log </a:t>
            </a:r>
            <a:r>
              <a:rPr lang="en-US" sz="2600" i="1" dirty="0" smtClean="0">
                <a:latin typeface="+mn-lt"/>
                <a:cs typeface="Symbol" charset="2"/>
              </a:rPr>
              <a:t>x         </a:t>
            </a:r>
            <a:r>
              <a:rPr lang="en-US" sz="2600" dirty="0" smtClean="0">
                <a:latin typeface="+mn-lt"/>
                <a:cs typeface="Symbol" charset="2"/>
              </a:rPr>
              <a:t>Support</a:t>
            </a:r>
            <a:r>
              <a:rPr lang="en-US" sz="2600" dirty="0" smtClean="0">
                <a:latin typeface="Corbel" charset="0"/>
              </a:rPr>
              <a:t>(</a:t>
            </a:r>
            <a:r>
              <a:rPr lang="en-US" sz="2600" dirty="0">
                <a:latin typeface="Corbel" charset="0"/>
              </a:rPr>
              <a:t>D)=</a:t>
            </a:r>
            <a:r>
              <a:rPr lang="en-US" sz="2600" dirty="0" err="1">
                <a:latin typeface="Symbol" charset="2"/>
                <a:cs typeface="Symbol" charset="2"/>
              </a:rPr>
              <a:t>S</a:t>
            </a:r>
            <a:r>
              <a:rPr lang="en-US" sz="2600" baseline="-25000" dirty="0" err="1">
                <a:cs typeface="Symbol" charset="2"/>
              </a:rPr>
              <a:t>x:h</a:t>
            </a:r>
            <a:r>
              <a:rPr lang="en-US" sz="2600" baseline="-25000" dirty="0">
                <a:cs typeface="Symbol" charset="2"/>
              </a:rPr>
              <a:t>(x)≠0 </a:t>
            </a:r>
            <a:r>
              <a:rPr lang="en-US" sz="2600" dirty="0">
                <a:cs typeface="Symbol" charset="2"/>
              </a:rPr>
              <a:t>h(x</a:t>
            </a:r>
            <a:r>
              <a:rPr lang="en-US" sz="2600" dirty="0" smtClean="0">
                <a:cs typeface="Symbol" charset="2"/>
              </a:rPr>
              <a:t>)</a:t>
            </a:r>
          </a:p>
          <a:p>
            <a:endParaRPr lang="en-US" sz="2600" i="1" baseline="-25000" dirty="0">
              <a:latin typeface="Symbol" charset="2"/>
              <a:cs typeface="Symbol" charset="2"/>
            </a:endParaRPr>
          </a:p>
          <a:p>
            <a:r>
              <a:rPr lang="en-US" sz="2600" i="1" dirty="0">
                <a:solidFill>
                  <a:srgbClr val="FFFF00"/>
                </a:solidFill>
                <a:latin typeface="Corbel"/>
                <a:cs typeface="Corbel"/>
              </a:rPr>
              <a:t>‘</a:t>
            </a:r>
            <a:r>
              <a:rPr lang="en-US" sz="2600" dirty="0">
                <a:solidFill>
                  <a:srgbClr val="FFFF00"/>
                </a:solidFill>
                <a:latin typeface="Corbel"/>
                <a:cs typeface="Corbel"/>
              </a:rPr>
              <a:t>Fingerprint’</a:t>
            </a:r>
            <a:r>
              <a:rPr lang="en-US" sz="2600" dirty="0">
                <a:latin typeface="Corbel"/>
                <a:cs typeface="Corbel"/>
              </a:rPr>
              <a:t> of </a:t>
            </a:r>
            <a:r>
              <a:rPr lang="en-US" sz="2600" dirty="0">
                <a:solidFill>
                  <a:schemeClr val="accent3"/>
                </a:solidFill>
                <a:latin typeface="Corbel"/>
                <a:cs typeface="Corbel"/>
              </a:rPr>
              <a:t>set of samples   </a:t>
            </a:r>
            <a:r>
              <a:rPr lang="en-US" sz="2600" dirty="0">
                <a:latin typeface="Corbel"/>
                <a:cs typeface="Corbel"/>
              </a:rPr>
              <a:t>[aka profile,  collision stats] </a:t>
            </a:r>
          </a:p>
          <a:p>
            <a:r>
              <a:rPr lang="en-US" sz="2600" dirty="0">
                <a:latin typeface="Corbel"/>
                <a:cs typeface="Corbel"/>
              </a:rPr>
              <a:t> f=f</a:t>
            </a:r>
            <a:r>
              <a:rPr lang="en-US" sz="2600" baseline="-25000" dirty="0">
                <a:latin typeface="Corbel"/>
                <a:cs typeface="Corbel"/>
              </a:rPr>
              <a:t>1</a:t>
            </a:r>
            <a:r>
              <a:rPr lang="en-US" sz="2600" dirty="0">
                <a:latin typeface="Corbel"/>
                <a:cs typeface="Corbel"/>
              </a:rPr>
              <a:t>,f</a:t>
            </a:r>
            <a:r>
              <a:rPr lang="en-US" sz="2600" baseline="-25000" dirty="0">
                <a:latin typeface="Corbel"/>
                <a:cs typeface="Corbel"/>
              </a:rPr>
              <a:t>2</a:t>
            </a:r>
            <a:r>
              <a:rPr lang="en-US" sz="2600" dirty="0">
                <a:latin typeface="Corbel"/>
                <a:cs typeface="Corbel"/>
              </a:rPr>
              <a:t>,…, </a:t>
            </a:r>
            <a:r>
              <a:rPr lang="en-US" sz="2600" dirty="0" err="1">
                <a:latin typeface="Corbel"/>
                <a:cs typeface="Corbel"/>
              </a:rPr>
              <a:t>f</a:t>
            </a:r>
            <a:r>
              <a:rPr lang="en-US" sz="2600" baseline="-25000" dirty="0" err="1">
                <a:latin typeface="Corbel"/>
                <a:cs typeface="Corbel"/>
              </a:rPr>
              <a:t>k</a:t>
            </a:r>
            <a:r>
              <a:rPr lang="en-US" sz="2600" baseline="-25000" dirty="0">
                <a:latin typeface="Corbel"/>
                <a:cs typeface="Corbel"/>
              </a:rPr>
              <a:t>      </a:t>
            </a:r>
            <a:r>
              <a:rPr lang="en-US" sz="2600" dirty="0">
                <a:latin typeface="Corbel"/>
                <a:cs typeface="Corbel"/>
              </a:rPr>
              <a:t>f</a:t>
            </a:r>
            <a:r>
              <a:rPr lang="en-US" sz="2600" baseline="-25000" dirty="0">
                <a:latin typeface="Corbel"/>
                <a:cs typeface="Corbel"/>
              </a:rPr>
              <a:t>i</a:t>
            </a:r>
            <a:r>
              <a:rPr lang="en-US" sz="2600" dirty="0">
                <a:latin typeface="Corbel"/>
                <a:cs typeface="Corbel"/>
              </a:rPr>
              <a:t>:=# </a:t>
            </a:r>
            <a:r>
              <a:rPr lang="en-US" sz="2600" dirty="0" err="1">
                <a:latin typeface="Corbel"/>
                <a:cs typeface="Corbel"/>
              </a:rPr>
              <a:t>elmts</a:t>
            </a:r>
            <a:r>
              <a:rPr lang="en-US" sz="2600" dirty="0">
                <a:latin typeface="Corbel"/>
                <a:cs typeface="Corbel"/>
              </a:rPr>
              <a:t> seen exactly </a:t>
            </a:r>
            <a:r>
              <a:rPr lang="en-US" sz="2600" i="1" dirty="0" err="1">
                <a:latin typeface="Corbel"/>
                <a:cs typeface="Corbel"/>
              </a:rPr>
              <a:t>i</a:t>
            </a:r>
            <a:r>
              <a:rPr lang="en-US" sz="2600" i="1" dirty="0">
                <a:latin typeface="Corbel"/>
                <a:cs typeface="Corbel"/>
              </a:rPr>
              <a:t> </a:t>
            </a:r>
            <a:r>
              <a:rPr lang="en-US" sz="2600" dirty="0">
                <a:latin typeface="Corbel"/>
                <a:cs typeface="Corbel"/>
              </a:rPr>
              <a:t>times in the sample</a:t>
            </a:r>
            <a:r>
              <a:rPr lang="en-US" sz="2600" baseline="-25000" dirty="0">
                <a:latin typeface="Corbel"/>
                <a:cs typeface="Corbel"/>
              </a:rPr>
              <a:t> </a:t>
            </a:r>
          </a:p>
          <a:p>
            <a:endParaRPr lang="en-US" sz="2600" dirty="0" smtClean="0">
              <a:latin typeface="Corbel"/>
              <a:cs typeface="Corbel"/>
            </a:endParaRPr>
          </a:p>
          <a:p>
            <a:r>
              <a:rPr lang="en-US" sz="2600" dirty="0" smtClean="0">
                <a:solidFill>
                  <a:schemeClr val="tx2">
                    <a:lumMod val="90000"/>
                  </a:schemeClr>
                </a:solidFill>
                <a:latin typeface="Corbel"/>
                <a:cs typeface="Corbel"/>
              </a:rPr>
              <a:t>Fact: To estimate symmetric properties, fingerprint contains all useful information.</a:t>
            </a:r>
            <a:endParaRPr lang="en-US" sz="2600" dirty="0">
              <a:solidFill>
                <a:schemeClr val="tx2">
                  <a:lumMod val="90000"/>
                </a:schemeClr>
              </a:solidFill>
              <a:latin typeface="Corbel"/>
              <a:cs typeface="Corbel"/>
            </a:endParaRPr>
          </a:p>
          <a:p>
            <a:endParaRPr lang="en-US" sz="2600" baseline="-25000" dirty="0">
              <a:latin typeface="Corbel"/>
              <a:cs typeface="Corbel"/>
            </a:endParaRPr>
          </a:p>
        </p:txBody>
      </p:sp>
      <p:sp>
        <p:nvSpPr>
          <p:cNvPr id="2" name="Rectangle 1"/>
          <p:cNvSpPr/>
          <p:nvPr/>
        </p:nvSpPr>
        <p:spPr>
          <a:xfrm>
            <a:off x="533400" y="685800"/>
            <a:ext cx="8077200" cy="1371600"/>
          </a:xfrm>
          <a:prstGeom prst="rect">
            <a:avLst/>
          </a:prstGeom>
          <a:solidFill>
            <a:schemeClr val="accent1">
              <a:lumMod val="40000"/>
              <a:lumOff val="60000"/>
              <a:alpha val="1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 y="4419600"/>
            <a:ext cx="8305800" cy="1219200"/>
          </a:xfrm>
          <a:prstGeom prst="rect">
            <a:avLst/>
          </a:prstGeom>
          <a:solidFill>
            <a:schemeClr val="accent1">
              <a:lumMod val="40000"/>
              <a:lumOff val="60000"/>
              <a:alpha val="1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73954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Chart 2"/>
          <p:cNvGraphicFramePr>
            <a:graphicFrameLocks/>
          </p:cNvGraphicFramePr>
          <p:nvPr>
            <p:extLst>
              <p:ext uri="{D42A27DB-BD31-4B8C-83A1-F6EECF244321}">
                <p14:modId xmlns:p14="http://schemas.microsoft.com/office/powerpoint/2010/main" val="2002852173"/>
              </p:ext>
            </p:extLst>
          </p:nvPr>
        </p:nvGraphicFramePr>
        <p:xfrm>
          <a:off x="914400" y="711200"/>
          <a:ext cx="5054600" cy="3302000"/>
        </p:xfrm>
        <a:graphic>
          <a:graphicData uri="http://schemas.openxmlformats.org/presentationml/2006/ole">
            <mc:AlternateContent xmlns:mc="http://schemas.openxmlformats.org/markup-compatibility/2006">
              <mc:Choice xmlns:v="urn:schemas-microsoft-com:vml" Requires="v">
                <p:oleObj spid="_x0000_s16401" name="Chart" r:id="rId4" imgW="5054022" imgH="3298222" progId="Excel.Chart.8">
                  <p:embed/>
                </p:oleObj>
              </mc:Choice>
              <mc:Fallback>
                <p:oleObj name="Chart" r:id="rId4" imgW="5054022" imgH="3298222"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711200"/>
                        <a:ext cx="5054600" cy="330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p:nvSpPr>
        <p:spPr>
          <a:xfrm>
            <a:off x="1262063" y="3657600"/>
            <a:ext cx="4808537" cy="31115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5124" name="TextBox 1"/>
          <p:cNvSpPr txBox="1">
            <a:spLocks noChangeArrowheads="1"/>
          </p:cNvSpPr>
          <p:nvPr/>
        </p:nvSpPr>
        <p:spPr bwMode="auto">
          <a:xfrm>
            <a:off x="152400" y="34925"/>
            <a:ext cx="8763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6000" dirty="0"/>
              <a:t>The Empirical Estimate</a:t>
            </a:r>
          </a:p>
        </p:txBody>
      </p:sp>
      <p:sp>
        <p:nvSpPr>
          <p:cNvPr id="12" name="TextBox 11"/>
          <p:cNvSpPr txBox="1"/>
          <p:nvPr/>
        </p:nvSpPr>
        <p:spPr>
          <a:xfrm rot="18090849">
            <a:off x="1154907" y="3744118"/>
            <a:ext cx="844550" cy="354013"/>
          </a:xfrm>
          <a:prstGeom prst="rect">
            <a:avLst/>
          </a:prstGeom>
          <a:noFill/>
        </p:spPr>
        <p:txBody>
          <a:bodyPr>
            <a:spAutoFit/>
          </a:bodyPr>
          <a:lstStyle/>
          <a:p>
            <a:pPr algn="r" fontAlgn="auto">
              <a:spcBef>
                <a:spcPts val="0"/>
              </a:spcBef>
              <a:spcAft>
                <a:spcPts val="0"/>
              </a:spcAft>
              <a:defRPr/>
            </a:pPr>
            <a:r>
              <a:rPr lang="en-US" dirty="0">
                <a:solidFill>
                  <a:schemeClr val="accent6">
                    <a:lumMod val="20000"/>
                    <a:lumOff val="80000"/>
                  </a:schemeClr>
                </a:solidFill>
                <a:latin typeface="+mn-lt"/>
                <a:ea typeface="+mn-ea"/>
                <a:cs typeface="+mn-cs"/>
              </a:rPr>
              <a:t>1/</a:t>
            </a:r>
            <a:r>
              <a:rPr lang="en-US" i="1" dirty="0">
                <a:solidFill>
                  <a:schemeClr val="accent6">
                    <a:lumMod val="20000"/>
                    <a:lumOff val="80000"/>
                  </a:schemeClr>
                </a:solidFill>
                <a:latin typeface="+mn-lt"/>
                <a:ea typeface="+mn-ea"/>
                <a:cs typeface="+mn-cs"/>
              </a:rPr>
              <a:t>k</a:t>
            </a:r>
          </a:p>
        </p:txBody>
      </p:sp>
      <p:sp>
        <p:nvSpPr>
          <p:cNvPr id="13" name="TextBox 12"/>
          <p:cNvSpPr txBox="1"/>
          <p:nvPr/>
        </p:nvSpPr>
        <p:spPr>
          <a:xfrm rot="18090849">
            <a:off x="1435101" y="3744912"/>
            <a:ext cx="844550" cy="352425"/>
          </a:xfrm>
          <a:prstGeom prst="rect">
            <a:avLst/>
          </a:prstGeom>
          <a:noFill/>
        </p:spPr>
        <p:txBody>
          <a:bodyPr>
            <a:spAutoFit/>
          </a:bodyPr>
          <a:lstStyle/>
          <a:p>
            <a:pPr algn="r" fontAlgn="auto">
              <a:spcBef>
                <a:spcPts val="0"/>
              </a:spcBef>
              <a:spcAft>
                <a:spcPts val="0"/>
              </a:spcAft>
              <a:defRPr/>
            </a:pPr>
            <a:r>
              <a:rPr lang="en-US" dirty="0">
                <a:solidFill>
                  <a:schemeClr val="accent6">
                    <a:lumMod val="20000"/>
                    <a:lumOff val="80000"/>
                  </a:schemeClr>
                </a:solidFill>
                <a:latin typeface="+mn-lt"/>
                <a:ea typeface="+mn-ea"/>
                <a:cs typeface="+mn-cs"/>
              </a:rPr>
              <a:t>2/</a:t>
            </a:r>
            <a:r>
              <a:rPr lang="en-US" i="1" dirty="0">
                <a:solidFill>
                  <a:schemeClr val="accent6">
                    <a:lumMod val="20000"/>
                    <a:lumOff val="80000"/>
                  </a:schemeClr>
                </a:solidFill>
                <a:latin typeface="+mn-lt"/>
                <a:ea typeface="+mn-ea"/>
                <a:cs typeface="+mn-cs"/>
              </a:rPr>
              <a:t>k</a:t>
            </a:r>
          </a:p>
        </p:txBody>
      </p:sp>
      <p:sp>
        <p:nvSpPr>
          <p:cNvPr id="14" name="TextBox 13"/>
          <p:cNvSpPr txBox="1"/>
          <p:nvPr/>
        </p:nvSpPr>
        <p:spPr>
          <a:xfrm rot="18090849">
            <a:off x="1716088" y="3744912"/>
            <a:ext cx="844550" cy="352425"/>
          </a:xfrm>
          <a:prstGeom prst="rect">
            <a:avLst/>
          </a:prstGeom>
          <a:noFill/>
        </p:spPr>
        <p:txBody>
          <a:bodyPr>
            <a:spAutoFit/>
          </a:bodyPr>
          <a:lstStyle/>
          <a:p>
            <a:pPr algn="r" fontAlgn="auto">
              <a:spcBef>
                <a:spcPts val="0"/>
              </a:spcBef>
              <a:spcAft>
                <a:spcPts val="0"/>
              </a:spcAft>
              <a:defRPr/>
            </a:pPr>
            <a:r>
              <a:rPr lang="en-US" dirty="0">
                <a:solidFill>
                  <a:schemeClr val="accent6">
                    <a:lumMod val="20000"/>
                    <a:lumOff val="80000"/>
                  </a:schemeClr>
                </a:solidFill>
                <a:latin typeface="+mn-lt"/>
                <a:ea typeface="+mn-ea"/>
                <a:cs typeface="+mn-cs"/>
              </a:rPr>
              <a:t>3/</a:t>
            </a:r>
            <a:r>
              <a:rPr lang="en-US" i="1" dirty="0">
                <a:solidFill>
                  <a:schemeClr val="accent6">
                    <a:lumMod val="20000"/>
                    <a:lumOff val="80000"/>
                  </a:schemeClr>
                </a:solidFill>
                <a:latin typeface="+mn-lt"/>
                <a:ea typeface="+mn-ea"/>
                <a:cs typeface="+mn-cs"/>
              </a:rPr>
              <a:t>k</a:t>
            </a:r>
          </a:p>
        </p:txBody>
      </p:sp>
      <p:sp>
        <p:nvSpPr>
          <p:cNvPr id="15" name="TextBox 14"/>
          <p:cNvSpPr txBox="1"/>
          <p:nvPr/>
        </p:nvSpPr>
        <p:spPr>
          <a:xfrm rot="18090849">
            <a:off x="1997076" y="3744912"/>
            <a:ext cx="844550" cy="352425"/>
          </a:xfrm>
          <a:prstGeom prst="rect">
            <a:avLst/>
          </a:prstGeom>
          <a:noFill/>
        </p:spPr>
        <p:txBody>
          <a:bodyPr>
            <a:spAutoFit/>
          </a:bodyPr>
          <a:lstStyle/>
          <a:p>
            <a:pPr algn="r" fontAlgn="auto">
              <a:spcBef>
                <a:spcPts val="0"/>
              </a:spcBef>
              <a:spcAft>
                <a:spcPts val="0"/>
              </a:spcAft>
              <a:defRPr/>
            </a:pPr>
            <a:r>
              <a:rPr lang="en-US" dirty="0">
                <a:solidFill>
                  <a:schemeClr val="accent6">
                    <a:lumMod val="20000"/>
                    <a:lumOff val="80000"/>
                  </a:schemeClr>
                </a:solidFill>
                <a:latin typeface="+mn-lt"/>
                <a:ea typeface="+mn-ea"/>
                <a:cs typeface="+mn-cs"/>
              </a:rPr>
              <a:t>4/</a:t>
            </a:r>
            <a:r>
              <a:rPr lang="en-US" i="1" dirty="0">
                <a:solidFill>
                  <a:schemeClr val="accent6">
                    <a:lumMod val="20000"/>
                    <a:lumOff val="80000"/>
                  </a:schemeClr>
                </a:solidFill>
                <a:latin typeface="+mn-lt"/>
                <a:ea typeface="+mn-ea"/>
                <a:cs typeface="+mn-cs"/>
              </a:rPr>
              <a:t>k</a:t>
            </a:r>
          </a:p>
        </p:txBody>
      </p:sp>
      <p:sp>
        <p:nvSpPr>
          <p:cNvPr id="16" name="TextBox 15"/>
          <p:cNvSpPr txBox="1"/>
          <p:nvPr/>
        </p:nvSpPr>
        <p:spPr>
          <a:xfrm rot="18090849">
            <a:off x="2277269" y="3744119"/>
            <a:ext cx="844550" cy="354012"/>
          </a:xfrm>
          <a:prstGeom prst="rect">
            <a:avLst/>
          </a:prstGeom>
          <a:noFill/>
        </p:spPr>
        <p:txBody>
          <a:bodyPr>
            <a:spAutoFit/>
          </a:bodyPr>
          <a:lstStyle/>
          <a:p>
            <a:pPr algn="r" fontAlgn="auto">
              <a:spcBef>
                <a:spcPts val="0"/>
              </a:spcBef>
              <a:spcAft>
                <a:spcPts val="0"/>
              </a:spcAft>
              <a:defRPr/>
            </a:pPr>
            <a:r>
              <a:rPr lang="en-US" dirty="0">
                <a:solidFill>
                  <a:schemeClr val="accent6">
                    <a:lumMod val="20000"/>
                    <a:lumOff val="80000"/>
                  </a:schemeClr>
                </a:solidFill>
                <a:latin typeface="+mn-lt"/>
                <a:ea typeface="+mn-ea"/>
                <a:cs typeface="+mn-cs"/>
              </a:rPr>
              <a:t>5/</a:t>
            </a:r>
            <a:r>
              <a:rPr lang="en-US" i="1" dirty="0">
                <a:solidFill>
                  <a:schemeClr val="accent6">
                    <a:lumMod val="20000"/>
                    <a:lumOff val="80000"/>
                  </a:schemeClr>
                </a:solidFill>
                <a:latin typeface="+mn-lt"/>
                <a:ea typeface="+mn-ea"/>
                <a:cs typeface="+mn-cs"/>
              </a:rPr>
              <a:t>k</a:t>
            </a:r>
          </a:p>
        </p:txBody>
      </p:sp>
      <p:sp>
        <p:nvSpPr>
          <p:cNvPr id="17" name="TextBox 16"/>
          <p:cNvSpPr txBox="1"/>
          <p:nvPr/>
        </p:nvSpPr>
        <p:spPr>
          <a:xfrm rot="18090849">
            <a:off x="2558257" y="3744118"/>
            <a:ext cx="844550" cy="354013"/>
          </a:xfrm>
          <a:prstGeom prst="rect">
            <a:avLst/>
          </a:prstGeom>
          <a:noFill/>
        </p:spPr>
        <p:txBody>
          <a:bodyPr>
            <a:spAutoFit/>
          </a:bodyPr>
          <a:lstStyle/>
          <a:p>
            <a:pPr algn="r" fontAlgn="auto">
              <a:spcBef>
                <a:spcPts val="0"/>
              </a:spcBef>
              <a:spcAft>
                <a:spcPts val="0"/>
              </a:spcAft>
              <a:defRPr/>
            </a:pPr>
            <a:r>
              <a:rPr lang="en-US" dirty="0">
                <a:solidFill>
                  <a:schemeClr val="accent6">
                    <a:lumMod val="20000"/>
                    <a:lumOff val="80000"/>
                  </a:schemeClr>
                </a:solidFill>
                <a:latin typeface="+mn-lt"/>
                <a:ea typeface="+mn-ea"/>
                <a:cs typeface="+mn-cs"/>
              </a:rPr>
              <a:t>6/</a:t>
            </a:r>
            <a:r>
              <a:rPr lang="en-US" i="1" dirty="0">
                <a:solidFill>
                  <a:schemeClr val="accent6">
                    <a:lumMod val="20000"/>
                    <a:lumOff val="80000"/>
                  </a:schemeClr>
                </a:solidFill>
                <a:latin typeface="+mn-lt"/>
                <a:ea typeface="+mn-ea"/>
                <a:cs typeface="+mn-cs"/>
              </a:rPr>
              <a:t>k</a:t>
            </a:r>
          </a:p>
        </p:txBody>
      </p:sp>
      <p:sp>
        <p:nvSpPr>
          <p:cNvPr id="18" name="TextBox 17"/>
          <p:cNvSpPr txBox="1"/>
          <p:nvPr/>
        </p:nvSpPr>
        <p:spPr>
          <a:xfrm rot="18090849">
            <a:off x="2839244" y="3744119"/>
            <a:ext cx="844550" cy="354012"/>
          </a:xfrm>
          <a:prstGeom prst="rect">
            <a:avLst/>
          </a:prstGeom>
          <a:noFill/>
        </p:spPr>
        <p:txBody>
          <a:bodyPr>
            <a:spAutoFit/>
          </a:bodyPr>
          <a:lstStyle/>
          <a:p>
            <a:pPr algn="r" fontAlgn="auto">
              <a:spcBef>
                <a:spcPts val="0"/>
              </a:spcBef>
              <a:spcAft>
                <a:spcPts val="0"/>
              </a:spcAft>
              <a:defRPr/>
            </a:pPr>
            <a:r>
              <a:rPr lang="en-US" dirty="0">
                <a:solidFill>
                  <a:schemeClr val="accent6">
                    <a:lumMod val="20000"/>
                    <a:lumOff val="80000"/>
                  </a:schemeClr>
                </a:solidFill>
                <a:latin typeface="+mn-lt"/>
                <a:ea typeface="+mn-ea"/>
                <a:cs typeface="+mn-cs"/>
              </a:rPr>
              <a:t>7/</a:t>
            </a:r>
            <a:r>
              <a:rPr lang="en-US" i="1" dirty="0">
                <a:solidFill>
                  <a:schemeClr val="accent6">
                    <a:lumMod val="20000"/>
                    <a:lumOff val="80000"/>
                  </a:schemeClr>
                </a:solidFill>
                <a:latin typeface="+mn-lt"/>
                <a:ea typeface="+mn-ea"/>
                <a:cs typeface="+mn-cs"/>
              </a:rPr>
              <a:t>k</a:t>
            </a:r>
          </a:p>
        </p:txBody>
      </p:sp>
      <p:sp>
        <p:nvSpPr>
          <p:cNvPr id="19" name="TextBox 18"/>
          <p:cNvSpPr txBox="1"/>
          <p:nvPr/>
        </p:nvSpPr>
        <p:spPr>
          <a:xfrm rot="18090849">
            <a:off x="3120232" y="3744118"/>
            <a:ext cx="844550" cy="354013"/>
          </a:xfrm>
          <a:prstGeom prst="rect">
            <a:avLst/>
          </a:prstGeom>
          <a:noFill/>
        </p:spPr>
        <p:txBody>
          <a:bodyPr>
            <a:spAutoFit/>
          </a:bodyPr>
          <a:lstStyle/>
          <a:p>
            <a:pPr algn="r" fontAlgn="auto">
              <a:spcBef>
                <a:spcPts val="0"/>
              </a:spcBef>
              <a:spcAft>
                <a:spcPts val="0"/>
              </a:spcAft>
              <a:defRPr/>
            </a:pPr>
            <a:r>
              <a:rPr lang="en-US" dirty="0">
                <a:solidFill>
                  <a:schemeClr val="accent6">
                    <a:lumMod val="20000"/>
                    <a:lumOff val="80000"/>
                  </a:schemeClr>
                </a:solidFill>
                <a:latin typeface="+mn-lt"/>
                <a:ea typeface="+mn-ea"/>
                <a:cs typeface="+mn-cs"/>
              </a:rPr>
              <a:t>8/</a:t>
            </a:r>
            <a:r>
              <a:rPr lang="en-US" i="1" dirty="0">
                <a:solidFill>
                  <a:schemeClr val="accent6">
                    <a:lumMod val="20000"/>
                    <a:lumOff val="80000"/>
                  </a:schemeClr>
                </a:solidFill>
                <a:latin typeface="+mn-lt"/>
                <a:ea typeface="+mn-ea"/>
                <a:cs typeface="+mn-cs"/>
              </a:rPr>
              <a:t>k</a:t>
            </a:r>
          </a:p>
        </p:txBody>
      </p:sp>
      <p:sp>
        <p:nvSpPr>
          <p:cNvPr id="20" name="TextBox 19"/>
          <p:cNvSpPr txBox="1"/>
          <p:nvPr/>
        </p:nvSpPr>
        <p:spPr>
          <a:xfrm rot="18090849">
            <a:off x="3400426" y="3744912"/>
            <a:ext cx="844550" cy="352425"/>
          </a:xfrm>
          <a:prstGeom prst="rect">
            <a:avLst/>
          </a:prstGeom>
          <a:noFill/>
        </p:spPr>
        <p:txBody>
          <a:bodyPr>
            <a:spAutoFit/>
          </a:bodyPr>
          <a:lstStyle/>
          <a:p>
            <a:pPr algn="r" fontAlgn="auto">
              <a:spcBef>
                <a:spcPts val="0"/>
              </a:spcBef>
              <a:spcAft>
                <a:spcPts val="0"/>
              </a:spcAft>
              <a:defRPr/>
            </a:pPr>
            <a:r>
              <a:rPr lang="en-US" dirty="0">
                <a:solidFill>
                  <a:schemeClr val="accent6">
                    <a:lumMod val="20000"/>
                    <a:lumOff val="80000"/>
                  </a:schemeClr>
                </a:solidFill>
                <a:latin typeface="+mn-lt"/>
                <a:ea typeface="+mn-ea"/>
                <a:cs typeface="+mn-cs"/>
              </a:rPr>
              <a:t>9/</a:t>
            </a:r>
            <a:r>
              <a:rPr lang="en-US" i="1" dirty="0">
                <a:solidFill>
                  <a:schemeClr val="accent6">
                    <a:lumMod val="20000"/>
                    <a:lumOff val="80000"/>
                  </a:schemeClr>
                </a:solidFill>
                <a:latin typeface="+mn-lt"/>
                <a:ea typeface="+mn-ea"/>
                <a:cs typeface="+mn-cs"/>
              </a:rPr>
              <a:t>k</a:t>
            </a:r>
          </a:p>
        </p:txBody>
      </p:sp>
      <p:sp>
        <p:nvSpPr>
          <p:cNvPr id="21" name="TextBox 20"/>
          <p:cNvSpPr txBox="1"/>
          <p:nvPr/>
        </p:nvSpPr>
        <p:spPr>
          <a:xfrm rot="18090849">
            <a:off x="3681413" y="3744912"/>
            <a:ext cx="844550" cy="352425"/>
          </a:xfrm>
          <a:prstGeom prst="rect">
            <a:avLst/>
          </a:prstGeom>
          <a:noFill/>
        </p:spPr>
        <p:txBody>
          <a:bodyPr>
            <a:spAutoFit/>
          </a:bodyPr>
          <a:lstStyle/>
          <a:p>
            <a:pPr algn="r" fontAlgn="auto">
              <a:spcBef>
                <a:spcPts val="0"/>
              </a:spcBef>
              <a:spcAft>
                <a:spcPts val="0"/>
              </a:spcAft>
              <a:defRPr/>
            </a:pPr>
            <a:r>
              <a:rPr lang="en-US" dirty="0">
                <a:solidFill>
                  <a:schemeClr val="accent6">
                    <a:lumMod val="20000"/>
                    <a:lumOff val="80000"/>
                  </a:schemeClr>
                </a:solidFill>
                <a:latin typeface="+mn-lt"/>
                <a:ea typeface="+mn-ea"/>
                <a:cs typeface="+mn-cs"/>
              </a:rPr>
              <a:t>10/</a:t>
            </a:r>
            <a:r>
              <a:rPr lang="en-US" i="1" dirty="0">
                <a:solidFill>
                  <a:schemeClr val="accent6">
                    <a:lumMod val="20000"/>
                    <a:lumOff val="80000"/>
                  </a:schemeClr>
                </a:solidFill>
                <a:latin typeface="+mn-lt"/>
                <a:ea typeface="+mn-ea"/>
                <a:cs typeface="+mn-cs"/>
              </a:rPr>
              <a:t>k</a:t>
            </a:r>
          </a:p>
        </p:txBody>
      </p:sp>
      <p:sp>
        <p:nvSpPr>
          <p:cNvPr id="22" name="TextBox 21"/>
          <p:cNvSpPr txBox="1"/>
          <p:nvPr/>
        </p:nvSpPr>
        <p:spPr>
          <a:xfrm rot="18090849">
            <a:off x="3962401" y="3744912"/>
            <a:ext cx="844550" cy="352425"/>
          </a:xfrm>
          <a:prstGeom prst="rect">
            <a:avLst/>
          </a:prstGeom>
          <a:noFill/>
        </p:spPr>
        <p:txBody>
          <a:bodyPr>
            <a:spAutoFit/>
          </a:bodyPr>
          <a:lstStyle/>
          <a:p>
            <a:pPr algn="r" fontAlgn="auto">
              <a:spcBef>
                <a:spcPts val="0"/>
              </a:spcBef>
              <a:spcAft>
                <a:spcPts val="0"/>
              </a:spcAft>
              <a:defRPr/>
            </a:pPr>
            <a:r>
              <a:rPr lang="en-US" dirty="0">
                <a:solidFill>
                  <a:schemeClr val="accent6">
                    <a:lumMod val="20000"/>
                    <a:lumOff val="80000"/>
                  </a:schemeClr>
                </a:solidFill>
                <a:latin typeface="+mn-lt"/>
                <a:ea typeface="+mn-ea"/>
                <a:cs typeface="+mn-cs"/>
              </a:rPr>
              <a:t>11/</a:t>
            </a:r>
            <a:r>
              <a:rPr lang="en-US" i="1" dirty="0">
                <a:solidFill>
                  <a:schemeClr val="accent6">
                    <a:lumMod val="20000"/>
                    <a:lumOff val="80000"/>
                  </a:schemeClr>
                </a:solidFill>
                <a:latin typeface="+mn-lt"/>
                <a:ea typeface="+mn-ea"/>
                <a:cs typeface="+mn-cs"/>
              </a:rPr>
              <a:t>k</a:t>
            </a:r>
          </a:p>
        </p:txBody>
      </p:sp>
      <p:sp>
        <p:nvSpPr>
          <p:cNvPr id="23" name="TextBox 22"/>
          <p:cNvSpPr txBox="1"/>
          <p:nvPr/>
        </p:nvSpPr>
        <p:spPr>
          <a:xfrm rot="18090849">
            <a:off x="4242594" y="3744119"/>
            <a:ext cx="844550" cy="354012"/>
          </a:xfrm>
          <a:prstGeom prst="rect">
            <a:avLst/>
          </a:prstGeom>
          <a:noFill/>
        </p:spPr>
        <p:txBody>
          <a:bodyPr>
            <a:spAutoFit/>
          </a:bodyPr>
          <a:lstStyle/>
          <a:p>
            <a:pPr algn="r" fontAlgn="auto">
              <a:spcBef>
                <a:spcPts val="0"/>
              </a:spcBef>
              <a:spcAft>
                <a:spcPts val="0"/>
              </a:spcAft>
              <a:defRPr/>
            </a:pPr>
            <a:r>
              <a:rPr lang="en-US" dirty="0">
                <a:solidFill>
                  <a:schemeClr val="accent6">
                    <a:lumMod val="20000"/>
                    <a:lumOff val="80000"/>
                  </a:schemeClr>
                </a:solidFill>
                <a:latin typeface="+mn-lt"/>
                <a:ea typeface="+mn-ea"/>
                <a:cs typeface="+mn-cs"/>
              </a:rPr>
              <a:t>12/</a:t>
            </a:r>
            <a:r>
              <a:rPr lang="en-US" i="1" dirty="0">
                <a:solidFill>
                  <a:schemeClr val="accent6">
                    <a:lumMod val="20000"/>
                    <a:lumOff val="80000"/>
                  </a:schemeClr>
                </a:solidFill>
                <a:latin typeface="+mn-lt"/>
                <a:ea typeface="+mn-ea"/>
                <a:cs typeface="+mn-cs"/>
              </a:rPr>
              <a:t>k</a:t>
            </a:r>
          </a:p>
        </p:txBody>
      </p:sp>
      <p:sp>
        <p:nvSpPr>
          <p:cNvPr id="24" name="TextBox 23"/>
          <p:cNvSpPr txBox="1"/>
          <p:nvPr/>
        </p:nvSpPr>
        <p:spPr>
          <a:xfrm rot="18090849">
            <a:off x="4523582" y="3744118"/>
            <a:ext cx="844550" cy="354013"/>
          </a:xfrm>
          <a:prstGeom prst="rect">
            <a:avLst/>
          </a:prstGeom>
          <a:noFill/>
        </p:spPr>
        <p:txBody>
          <a:bodyPr>
            <a:spAutoFit/>
          </a:bodyPr>
          <a:lstStyle/>
          <a:p>
            <a:pPr algn="r" fontAlgn="auto">
              <a:spcBef>
                <a:spcPts val="0"/>
              </a:spcBef>
              <a:spcAft>
                <a:spcPts val="0"/>
              </a:spcAft>
              <a:defRPr/>
            </a:pPr>
            <a:r>
              <a:rPr lang="en-US" dirty="0">
                <a:solidFill>
                  <a:schemeClr val="accent6">
                    <a:lumMod val="20000"/>
                    <a:lumOff val="80000"/>
                  </a:schemeClr>
                </a:solidFill>
                <a:latin typeface="+mn-lt"/>
                <a:ea typeface="+mn-ea"/>
                <a:cs typeface="+mn-cs"/>
              </a:rPr>
              <a:t>13/</a:t>
            </a:r>
            <a:r>
              <a:rPr lang="en-US" i="1" dirty="0">
                <a:solidFill>
                  <a:schemeClr val="accent6">
                    <a:lumMod val="20000"/>
                    <a:lumOff val="80000"/>
                  </a:schemeClr>
                </a:solidFill>
                <a:latin typeface="+mn-lt"/>
                <a:ea typeface="+mn-ea"/>
                <a:cs typeface="+mn-cs"/>
              </a:rPr>
              <a:t>k</a:t>
            </a:r>
          </a:p>
        </p:txBody>
      </p:sp>
      <p:sp>
        <p:nvSpPr>
          <p:cNvPr id="25" name="TextBox 24"/>
          <p:cNvSpPr txBox="1"/>
          <p:nvPr/>
        </p:nvSpPr>
        <p:spPr>
          <a:xfrm rot="18090849">
            <a:off x="4804569" y="3744119"/>
            <a:ext cx="844550" cy="354012"/>
          </a:xfrm>
          <a:prstGeom prst="rect">
            <a:avLst/>
          </a:prstGeom>
          <a:noFill/>
        </p:spPr>
        <p:txBody>
          <a:bodyPr>
            <a:spAutoFit/>
          </a:bodyPr>
          <a:lstStyle/>
          <a:p>
            <a:pPr algn="r" fontAlgn="auto">
              <a:spcBef>
                <a:spcPts val="0"/>
              </a:spcBef>
              <a:spcAft>
                <a:spcPts val="0"/>
              </a:spcAft>
              <a:defRPr/>
            </a:pPr>
            <a:r>
              <a:rPr lang="en-US" dirty="0">
                <a:solidFill>
                  <a:schemeClr val="accent6">
                    <a:lumMod val="20000"/>
                    <a:lumOff val="80000"/>
                  </a:schemeClr>
                </a:solidFill>
                <a:latin typeface="+mn-lt"/>
                <a:ea typeface="+mn-ea"/>
                <a:cs typeface="+mn-cs"/>
              </a:rPr>
              <a:t>14/</a:t>
            </a:r>
            <a:r>
              <a:rPr lang="en-US" i="1" dirty="0">
                <a:solidFill>
                  <a:schemeClr val="accent6">
                    <a:lumMod val="20000"/>
                    <a:lumOff val="80000"/>
                  </a:schemeClr>
                </a:solidFill>
                <a:latin typeface="+mn-lt"/>
                <a:ea typeface="+mn-ea"/>
                <a:cs typeface="+mn-cs"/>
              </a:rPr>
              <a:t>k</a:t>
            </a:r>
          </a:p>
        </p:txBody>
      </p:sp>
      <p:sp>
        <p:nvSpPr>
          <p:cNvPr id="26" name="TextBox 25"/>
          <p:cNvSpPr txBox="1"/>
          <p:nvPr/>
        </p:nvSpPr>
        <p:spPr>
          <a:xfrm rot="18090849">
            <a:off x="5085557" y="3744118"/>
            <a:ext cx="844550" cy="354013"/>
          </a:xfrm>
          <a:prstGeom prst="rect">
            <a:avLst/>
          </a:prstGeom>
          <a:noFill/>
        </p:spPr>
        <p:txBody>
          <a:bodyPr>
            <a:spAutoFit/>
          </a:bodyPr>
          <a:lstStyle/>
          <a:p>
            <a:pPr algn="r" fontAlgn="auto">
              <a:spcBef>
                <a:spcPts val="0"/>
              </a:spcBef>
              <a:spcAft>
                <a:spcPts val="0"/>
              </a:spcAft>
              <a:defRPr/>
            </a:pPr>
            <a:r>
              <a:rPr lang="en-US" dirty="0">
                <a:solidFill>
                  <a:schemeClr val="accent6">
                    <a:lumMod val="20000"/>
                    <a:lumOff val="80000"/>
                  </a:schemeClr>
                </a:solidFill>
                <a:latin typeface="+mn-lt"/>
                <a:ea typeface="+mn-ea"/>
                <a:cs typeface="+mn-cs"/>
              </a:rPr>
              <a:t>15/</a:t>
            </a:r>
            <a:r>
              <a:rPr lang="en-US" i="1" dirty="0">
                <a:solidFill>
                  <a:schemeClr val="accent6">
                    <a:lumMod val="20000"/>
                    <a:lumOff val="80000"/>
                  </a:schemeClr>
                </a:solidFill>
                <a:latin typeface="+mn-lt"/>
                <a:ea typeface="+mn-ea"/>
                <a:cs typeface="+mn-cs"/>
              </a:rPr>
              <a:t>k</a:t>
            </a:r>
          </a:p>
        </p:txBody>
      </p:sp>
      <p:grpSp>
        <p:nvGrpSpPr>
          <p:cNvPr id="45" name="Group 44"/>
          <p:cNvGrpSpPr>
            <a:grpSpLocks/>
          </p:cNvGrpSpPr>
          <p:nvPr/>
        </p:nvGrpSpPr>
        <p:grpSpPr bwMode="auto">
          <a:xfrm>
            <a:off x="1136650" y="3762375"/>
            <a:ext cx="4243388" cy="1336675"/>
            <a:chOff x="1995648" y="3755917"/>
            <a:chExt cx="4243576" cy="1336243"/>
          </a:xfrm>
        </p:grpSpPr>
        <p:sp>
          <p:nvSpPr>
            <p:cNvPr id="28" name="TextBox 27"/>
            <p:cNvSpPr txBox="1"/>
            <p:nvPr/>
          </p:nvSpPr>
          <p:spPr>
            <a:xfrm rot="18090849">
              <a:off x="1556121" y="4216075"/>
              <a:ext cx="1248958" cy="369904"/>
            </a:xfrm>
            <a:prstGeom prst="rect">
              <a:avLst/>
            </a:prstGeom>
            <a:noFill/>
          </p:spPr>
          <p:txBody>
            <a:bodyPr>
              <a:spAutoFit/>
            </a:bodyPr>
            <a:lstStyle/>
            <a:p>
              <a:pPr algn="r" fontAlgn="auto">
                <a:spcBef>
                  <a:spcPts val="0"/>
                </a:spcBef>
                <a:spcAft>
                  <a:spcPts val="0"/>
                </a:spcAft>
                <a:defRPr/>
              </a:pPr>
              <a:r>
                <a:rPr lang="en-US" dirty="0">
                  <a:solidFill>
                    <a:schemeClr val="accent6">
                      <a:lumMod val="20000"/>
                      <a:lumOff val="80000"/>
                    </a:schemeClr>
                  </a:solidFill>
                  <a:latin typeface="+mn-lt"/>
                  <a:ea typeface="+mn-ea"/>
                  <a:cs typeface="+mn-cs"/>
                </a:rPr>
                <a:t>log(1/</a:t>
              </a:r>
              <a:r>
                <a:rPr lang="en-US" i="1" dirty="0">
                  <a:solidFill>
                    <a:schemeClr val="accent6">
                      <a:lumMod val="20000"/>
                      <a:lumOff val="80000"/>
                    </a:schemeClr>
                  </a:solidFill>
                  <a:latin typeface="+mn-lt"/>
                  <a:ea typeface="+mn-ea"/>
                  <a:cs typeface="+mn-cs"/>
                </a:rPr>
                <a:t>k)</a:t>
              </a:r>
              <a:r>
                <a:rPr lang="en-US" i="1" dirty="0">
                  <a:solidFill>
                    <a:schemeClr val="accent6">
                      <a:lumMod val="20000"/>
                      <a:lumOff val="80000"/>
                    </a:schemeClr>
                  </a:solidFill>
                  <a:latin typeface="+mn-lt"/>
                  <a:ea typeface="+mn-ea"/>
                  <a:cs typeface="+mn-cs"/>
                  <a:sym typeface="Symbol"/>
                </a:rPr>
                <a:t></a:t>
              </a:r>
              <a:endParaRPr lang="en-US" i="1" dirty="0">
                <a:solidFill>
                  <a:schemeClr val="accent6">
                    <a:lumMod val="20000"/>
                    <a:lumOff val="80000"/>
                  </a:schemeClr>
                </a:solidFill>
                <a:latin typeface="+mn-lt"/>
                <a:ea typeface="+mn-ea"/>
                <a:cs typeface="+mn-cs"/>
              </a:endParaRPr>
            </a:p>
          </p:txBody>
        </p:sp>
        <p:sp>
          <p:nvSpPr>
            <p:cNvPr id="29" name="TextBox 28"/>
            <p:cNvSpPr txBox="1"/>
            <p:nvPr/>
          </p:nvSpPr>
          <p:spPr>
            <a:xfrm rot="18090849">
              <a:off x="1803781" y="4195445"/>
              <a:ext cx="1248959" cy="369904"/>
            </a:xfrm>
            <a:prstGeom prst="rect">
              <a:avLst/>
            </a:prstGeom>
            <a:noFill/>
          </p:spPr>
          <p:txBody>
            <a:bodyPr>
              <a:spAutoFit/>
            </a:bodyPr>
            <a:lstStyle/>
            <a:p>
              <a:pPr algn="r" fontAlgn="auto">
                <a:spcBef>
                  <a:spcPts val="0"/>
                </a:spcBef>
                <a:spcAft>
                  <a:spcPts val="0"/>
                </a:spcAft>
                <a:defRPr/>
              </a:pPr>
              <a:r>
                <a:rPr lang="en-US" dirty="0">
                  <a:solidFill>
                    <a:schemeClr val="accent6">
                      <a:lumMod val="20000"/>
                      <a:lumOff val="80000"/>
                    </a:schemeClr>
                  </a:solidFill>
                  <a:latin typeface="+mn-lt"/>
                  <a:ea typeface="+mn-ea"/>
                  <a:cs typeface="+mn-cs"/>
                </a:rPr>
                <a:t>log(2/</a:t>
              </a:r>
              <a:r>
                <a:rPr lang="en-US" i="1" dirty="0">
                  <a:solidFill>
                    <a:schemeClr val="accent6">
                      <a:lumMod val="20000"/>
                      <a:lumOff val="80000"/>
                    </a:schemeClr>
                  </a:solidFill>
                  <a:latin typeface="+mn-lt"/>
                  <a:ea typeface="+mn-ea"/>
                  <a:cs typeface="+mn-cs"/>
                </a:rPr>
                <a:t>k)</a:t>
              </a:r>
              <a:r>
                <a:rPr lang="en-US" i="1" dirty="0">
                  <a:solidFill>
                    <a:schemeClr val="accent6">
                      <a:lumMod val="20000"/>
                      <a:lumOff val="80000"/>
                    </a:schemeClr>
                  </a:solidFill>
                  <a:latin typeface="+mn-lt"/>
                  <a:ea typeface="+mn-ea"/>
                  <a:cs typeface="+mn-cs"/>
                  <a:sym typeface="Symbol"/>
                </a:rPr>
                <a:t></a:t>
              </a:r>
              <a:endParaRPr lang="en-US" i="1" dirty="0">
                <a:solidFill>
                  <a:schemeClr val="accent6">
                    <a:lumMod val="20000"/>
                    <a:lumOff val="80000"/>
                  </a:schemeClr>
                </a:solidFill>
                <a:latin typeface="+mn-lt"/>
                <a:ea typeface="+mn-ea"/>
                <a:cs typeface="+mn-cs"/>
              </a:endParaRPr>
            </a:p>
          </p:txBody>
        </p:sp>
        <p:sp>
          <p:nvSpPr>
            <p:cNvPr id="30" name="TextBox 29"/>
            <p:cNvSpPr txBox="1"/>
            <p:nvPr/>
          </p:nvSpPr>
          <p:spPr>
            <a:xfrm rot="18090849">
              <a:off x="2083987" y="4196239"/>
              <a:ext cx="1248959" cy="368316"/>
            </a:xfrm>
            <a:prstGeom prst="rect">
              <a:avLst/>
            </a:prstGeom>
            <a:noFill/>
          </p:spPr>
          <p:txBody>
            <a:bodyPr>
              <a:spAutoFit/>
            </a:bodyPr>
            <a:lstStyle/>
            <a:p>
              <a:pPr algn="r" fontAlgn="auto">
                <a:spcBef>
                  <a:spcPts val="0"/>
                </a:spcBef>
                <a:spcAft>
                  <a:spcPts val="0"/>
                </a:spcAft>
                <a:defRPr/>
              </a:pPr>
              <a:r>
                <a:rPr lang="en-US" dirty="0">
                  <a:solidFill>
                    <a:schemeClr val="accent6">
                      <a:lumMod val="20000"/>
                      <a:lumOff val="80000"/>
                    </a:schemeClr>
                  </a:solidFill>
                  <a:latin typeface="+mn-lt"/>
                  <a:ea typeface="+mn-ea"/>
                  <a:cs typeface="+mn-cs"/>
                </a:rPr>
                <a:t>log(3/</a:t>
              </a:r>
              <a:r>
                <a:rPr lang="en-US" i="1" dirty="0">
                  <a:solidFill>
                    <a:schemeClr val="accent6">
                      <a:lumMod val="20000"/>
                      <a:lumOff val="80000"/>
                    </a:schemeClr>
                  </a:solidFill>
                  <a:latin typeface="+mn-lt"/>
                  <a:ea typeface="+mn-ea"/>
                  <a:cs typeface="+mn-cs"/>
                </a:rPr>
                <a:t>k)</a:t>
              </a:r>
              <a:r>
                <a:rPr lang="en-US" i="1" dirty="0">
                  <a:solidFill>
                    <a:schemeClr val="accent6">
                      <a:lumMod val="20000"/>
                      <a:lumOff val="80000"/>
                    </a:schemeClr>
                  </a:solidFill>
                  <a:latin typeface="+mn-lt"/>
                  <a:ea typeface="+mn-ea"/>
                  <a:cs typeface="+mn-cs"/>
                  <a:sym typeface="Symbol"/>
                </a:rPr>
                <a:t></a:t>
              </a:r>
              <a:endParaRPr lang="en-US" i="1" dirty="0">
                <a:solidFill>
                  <a:schemeClr val="accent6">
                    <a:lumMod val="20000"/>
                    <a:lumOff val="80000"/>
                  </a:schemeClr>
                </a:solidFill>
                <a:latin typeface="+mn-lt"/>
                <a:ea typeface="+mn-ea"/>
                <a:cs typeface="+mn-cs"/>
              </a:endParaRPr>
            </a:p>
          </p:txBody>
        </p:sp>
        <p:sp>
          <p:nvSpPr>
            <p:cNvPr id="31" name="TextBox 30"/>
            <p:cNvSpPr txBox="1"/>
            <p:nvPr/>
          </p:nvSpPr>
          <p:spPr>
            <a:xfrm rot="18090849">
              <a:off x="2364987" y="4196239"/>
              <a:ext cx="1248959" cy="368316"/>
            </a:xfrm>
            <a:prstGeom prst="rect">
              <a:avLst/>
            </a:prstGeom>
            <a:noFill/>
          </p:spPr>
          <p:txBody>
            <a:bodyPr>
              <a:spAutoFit/>
            </a:bodyPr>
            <a:lstStyle/>
            <a:p>
              <a:pPr algn="r" fontAlgn="auto">
                <a:spcBef>
                  <a:spcPts val="0"/>
                </a:spcBef>
                <a:spcAft>
                  <a:spcPts val="0"/>
                </a:spcAft>
                <a:defRPr/>
              </a:pPr>
              <a:r>
                <a:rPr lang="en-US" dirty="0">
                  <a:solidFill>
                    <a:schemeClr val="accent6">
                      <a:lumMod val="20000"/>
                      <a:lumOff val="80000"/>
                    </a:schemeClr>
                  </a:solidFill>
                  <a:latin typeface="+mn-lt"/>
                  <a:ea typeface="+mn-ea"/>
                  <a:cs typeface="+mn-cs"/>
                </a:rPr>
                <a:t>log(4/</a:t>
              </a:r>
              <a:r>
                <a:rPr lang="en-US" i="1" dirty="0">
                  <a:solidFill>
                    <a:schemeClr val="accent6">
                      <a:lumMod val="20000"/>
                      <a:lumOff val="80000"/>
                    </a:schemeClr>
                  </a:solidFill>
                  <a:latin typeface="+mn-lt"/>
                  <a:ea typeface="+mn-ea"/>
                  <a:cs typeface="+mn-cs"/>
                </a:rPr>
                <a:t>k)</a:t>
              </a:r>
              <a:r>
                <a:rPr lang="en-US" i="1" dirty="0">
                  <a:solidFill>
                    <a:schemeClr val="accent6">
                      <a:lumMod val="20000"/>
                      <a:lumOff val="80000"/>
                    </a:schemeClr>
                  </a:solidFill>
                  <a:latin typeface="+mn-lt"/>
                  <a:ea typeface="+mn-ea"/>
                  <a:cs typeface="+mn-cs"/>
                  <a:sym typeface="Symbol"/>
                </a:rPr>
                <a:t></a:t>
              </a:r>
              <a:endParaRPr lang="en-US" i="1" dirty="0">
                <a:solidFill>
                  <a:schemeClr val="accent6">
                    <a:lumMod val="20000"/>
                    <a:lumOff val="80000"/>
                  </a:schemeClr>
                </a:solidFill>
                <a:latin typeface="+mn-lt"/>
                <a:ea typeface="+mn-ea"/>
                <a:cs typeface="+mn-cs"/>
              </a:endParaRPr>
            </a:p>
          </p:txBody>
        </p:sp>
        <p:sp>
          <p:nvSpPr>
            <p:cNvPr id="32" name="TextBox 31"/>
            <p:cNvSpPr txBox="1"/>
            <p:nvPr/>
          </p:nvSpPr>
          <p:spPr>
            <a:xfrm rot="18090849">
              <a:off x="2645193" y="4195445"/>
              <a:ext cx="1248959" cy="369904"/>
            </a:xfrm>
            <a:prstGeom prst="rect">
              <a:avLst/>
            </a:prstGeom>
            <a:noFill/>
          </p:spPr>
          <p:txBody>
            <a:bodyPr>
              <a:spAutoFit/>
            </a:bodyPr>
            <a:lstStyle/>
            <a:p>
              <a:pPr algn="r" fontAlgn="auto">
                <a:spcBef>
                  <a:spcPts val="0"/>
                </a:spcBef>
                <a:spcAft>
                  <a:spcPts val="0"/>
                </a:spcAft>
                <a:defRPr/>
              </a:pPr>
              <a:r>
                <a:rPr lang="en-US" dirty="0">
                  <a:solidFill>
                    <a:schemeClr val="accent6">
                      <a:lumMod val="20000"/>
                      <a:lumOff val="80000"/>
                    </a:schemeClr>
                  </a:solidFill>
                  <a:latin typeface="+mn-lt"/>
                  <a:ea typeface="+mn-ea"/>
                  <a:cs typeface="+mn-cs"/>
                </a:rPr>
                <a:t>log(5/</a:t>
              </a:r>
              <a:r>
                <a:rPr lang="en-US" i="1" dirty="0">
                  <a:solidFill>
                    <a:schemeClr val="accent6">
                      <a:lumMod val="20000"/>
                      <a:lumOff val="80000"/>
                    </a:schemeClr>
                  </a:solidFill>
                  <a:latin typeface="+mn-lt"/>
                  <a:ea typeface="+mn-ea"/>
                  <a:cs typeface="+mn-cs"/>
                </a:rPr>
                <a:t>k)</a:t>
              </a:r>
              <a:r>
                <a:rPr lang="en-US" i="1" dirty="0">
                  <a:solidFill>
                    <a:schemeClr val="accent6">
                      <a:lumMod val="20000"/>
                      <a:lumOff val="80000"/>
                    </a:schemeClr>
                  </a:solidFill>
                  <a:latin typeface="+mn-lt"/>
                  <a:ea typeface="+mn-ea"/>
                  <a:cs typeface="+mn-cs"/>
                  <a:sym typeface="Symbol"/>
                </a:rPr>
                <a:t></a:t>
              </a:r>
              <a:endParaRPr lang="en-US" i="1" dirty="0">
                <a:solidFill>
                  <a:schemeClr val="accent6">
                    <a:lumMod val="20000"/>
                    <a:lumOff val="80000"/>
                  </a:schemeClr>
                </a:solidFill>
                <a:latin typeface="+mn-lt"/>
                <a:ea typeface="+mn-ea"/>
                <a:cs typeface="+mn-cs"/>
              </a:endParaRPr>
            </a:p>
          </p:txBody>
        </p:sp>
        <p:sp>
          <p:nvSpPr>
            <p:cNvPr id="33" name="TextBox 32"/>
            <p:cNvSpPr txBox="1"/>
            <p:nvPr/>
          </p:nvSpPr>
          <p:spPr>
            <a:xfrm rot="18090849">
              <a:off x="2926194" y="4195445"/>
              <a:ext cx="1248959" cy="369903"/>
            </a:xfrm>
            <a:prstGeom prst="rect">
              <a:avLst/>
            </a:prstGeom>
            <a:noFill/>
          </p:spPr>
          <p:txBody>
            <a:bodyPr>
              <a:spAutoFit/>
            </a:bodyPr>
            <a:lstStyle/>
            <a:p>
              <a:pPr algn="r" fontAlgn="auto">
                <a:spcBef>
                  <a:spcPts val="0"/>
                </a:spcBef>
                <a:spcAft>
                  <a:spcPts val="0"/>
                </a:spcAft>
                <a:defRPr/>
              </a:pPr>
              <a:r>
                <a:rPr lang="en-US" dirty="0">
                  <a:solidFill>
                    <a:schemeClr val="accent6">
                      <a:lumMod val="20000"/>
                      <a:lumOff val="80000"/>
                    </a:schemeClr>
                  </a:solidFill>
                  <a:latin typeface="+mn-lt"/>
                  <a:ea typeface="+mn-ea"/>
                  <a:cs typeface="+mn-cs"/>
                </a:rPr>
                <a:t>log(6/</a:t>
              </a:r>
              <a:r>
                <a:rPr lang="en-US" i="1" dirty="0">
                  <a:solidFill>
                    <a:schemeClr val="accent6">
                      <a:lumMod val="20000"/>
                      <a:lumOff val="80000"/>
                    </a:schemeClr>
                  </a:solidFill>
                  <a:latin typeface="+mn-lt"/>
                  <a:ea typeface="+mn-ea"/>
                  <a:cs typeface="+mn-cs"/>
                </a:rPr>
                <a:t>k)</a:t>
              </a:r>
              <a:r>
                <a:rPr lang="en-US" i="1" dirty="0">
                  <a:solidFill>
                    <a:schemeClr val="accent6">
                      <a:lumMod val="20000"/>
                      <a:lumOff val="80000"/>
                    </a:schemeClr>
                  </a:solidFill>
                  <a:latin typeface="+mn-lt"/>
                  <a:ea typeface="+mn-ea"/>
                  <a:cs typeface="+mn-cs"/>
                  <a:sym typeface="Symbol"/>
                </a:rPr>
                <a:t></a:t>
              </a:r>
              <a:endParaRPr lang="en-US" i="1" dirty="0">
                <a:solidFill>
                  <a:schemeClr val="accent6">
                    <a:lumMod val="20000"/>
                    <a:lumOff val="80000"/>
                  </a:schemeClr>
                </a:solidFill>
                <a:latin typeface="+mn-lt"/>
                <a:ea typeface="+mn-ea"/>
                <a:cs typeface="+mn-cs"/>
              </a:endParaRPr>
            </a:p>
          </p:txBody>
        </p:sp>
        <p:sp>
          <p:nvSpPr>
            <p:cNvPr id="34" name="TextBox 33"/>
            <p:cNvSpPr txBox="1"/>
            <p:nvPr/>
          </p:nvSpPr>
          <p:spPr>
            <a:xfrm rot="18090849">
              <a:off x="3207193" y="4195445"/>
              <a:ext cx="1248959" cy="369904"/>
            </a:xfrm>
            <a:prstGeom prst="rect">
              <a:avLst/>
            </a:prstGeom>
            <a:noFill/>
          </p:spPr>
          <p:txBody>
            <a:bodyPr>
              <a:spAutoFit/>
            </a:bodyPr>
            <a:lstStyle/>
            <a:p>
              <a:pPr algn="r" fontAlgn="auto">
                <a:spcBef>
                  <a:spcPts val="0"/>
                </a:spcBef>
                <a:spcAft>
                  <a:spcPts val="0"/>
                </a:spcAft>
                <a:defRPr/>
              </a:pPr>
              <a:r>
                <a:rPr lang="en-US" dirty="0">
                  <a:solidFill>
                    <a:schemeClr val="accent6">
                      <a:lumMod val="20000"/>
                      <a:lumOff val="80000"/>
                    </a:schemeClr>
                  </a:solidFill>
                  <a:latin typeface="+mn-lt"/>
                  <a:ea typeface="+mn-ea"/>
                  <a:cs typeface="+mn-cs"/>
                </a:rPr>
                <a:t>log(7/</a:t>
              </a:r>
              <a:r>
                <a:rPr lang="en-US" i="1" dirty="0">
                  <a:solidFill>
                    <a:schemeClr val="accent6">
                      <a:lumMod val="20000"/>
                      <a:lumOff val="80000"/>
                    </a:schemeClr>
                  </a:solidFill>
                  <a:latin typeface="+mn-lt"/>
                  <a:ea typeface="+mn-ea"/>
                  <a:cs typeface="+mn-cs"/>
                </a:rPr>
                <a:t>k)</a:t>
              </a:r>
              <a:r>
                <a:rPr lang="en-US" i="1" dirty="0">
                  <a:solidFill>
                    <a:schemeClr val="accent6">
                      <a:lumMod val="20000"/>
                      <a:lumOff val="80000"/>
                    </a:schemeClr>
                  </a:solidFill>
                  <a:latin typeface="+mn-lt"/>
                  <a:ea typeface="+mn-ea"/>
                  <a:cs typeface="+mn-cs"/>
                  <a:sym typeface="Symbol"/>
                </a:rPr>
                <a:t></a:t>
              </a:r>
              <a:endParaRPr lang="en-US" i="1" dirty="0">
                <a:solidFill>
                  <a:schemeClr val="accent6">
                    <a:lumMod val="20000"/>
                    <a:lumOff val="80000"/>
                  </a:schemeClr>
                </a:solidFill>
                <a:latin typeface="+mn-lt"/>
                <a:ea typeface="+mn-ea"/>
                <a:cs typeface="+mn-cs"/>
              </a:endParaRPr>
            </a:p>
          </p:txBody>
        </p:sp>
        <p:sp>
          <p:nvSpPr>
            <p:cNvPr id="35" name="TextBox 34"/>
            <p:cNvSpPr txBox="1"/>
            <p:nvPr/>
          </p:nvSpPr>
          <p:spPr>
            <a:xfrm rot="18090849">
              <a:off x="3488194" y="4195445"/>
              <a:ext cx="1248959" cy="369903"/>
            </a:xfrm>
            <a:prstGeom prst="rect">
              <a:avLst/>
            </a:prstGeom>
            <a:noFill/>
          </p:spPr>
          <p:txBody>
            <a:bodyPr>
              <a:spAutoFit/>
            </a:bodyPr>
            <a:lstStyle/>
            <a:p>
              <a:pPr algn="r" fontAlgn="auto">
                <a:spcBef>
                  <a:spcPts val="0"/>
                </a:spcBef>
                <a:spcAft>
                  <a:spcPts val="0"/>
                </a:spcAft>
                <a:defRPr/>
              </a:pPr>
              <a:r>
                <a:rPr lang="en-US" dirty="0">
                  <a:solidFill>
                    <a:schemeClr val="accent6">
                      <a:lumMod val="20000"/>
                      <a:lumOff val="80000"/>
                    </a:schemeClr>
                  </a:solidFill>
                  <a:latin typeface="+mn-lt"/>
                  <a:ea typeface="+mn-ea"/>
                  <a:cs typeface="+mn-cs"/>
                </a:rPr>
                <a:t>log(8/</a:t>
              </a:r>
              <a:r>
                <a:rPr lang="en-US" i="1" dirty="0">
                  <a:solidFill>
                    <a:schemeClr val="accent6">
                      <a:lumMod val="20000"/>
                      <a:lumOff val="80000"/>
                    </a:schemeClr>
                  </a:solidFill>
                  <a:latin typeface="+mn-lt"/>
                  <a:ea typeface="+mn-ea"/>
                  <a:cs typeface="+mn-cs"/>
                </a:rPr>
                <a:t>k)</a:t>
              </a:r>
              <a:r>
                <a:rPr lang="en-US" i="1" dirty="0">
                  <a:solidFill>
                    <a:schemeClr val="accent6">
                      <a:lumMod val="20000"/>
                      <a:lumOff val="80000"/>
                    </a:schemeClr>
                  </a:solidFill>
                  <a:latin typeface="+mn-lt"/>
                  <a:ea typeface="+mn-ea"/>
                  <a:cs typeface="+mn-cs"/>
                  <a:sym typeface="Symbol"/>
                </a:rPr>
                <a:t></a:t>
              </a:r>
              <a:endParaRPr lang="en-US" i="1" dirty="0">
                <a:solidFill>
                  <a:schemeClr val="accent6">
                    <a:lumMod val="20000"/>
                    <a:lumOff val="80000"/>
                  </a:schemeClr>
                </a:solidFill>
                <a:latin typeface="+mn-lt"/>
                <a:ea typeface="+mn-ea"/>
                <a:cs typeface="+mn-cs"/>
              </a:endParaRPr>
            </a:p>
          </p:txBody>
        </p:sp>
        <p:sp>
          <p:nvSpPr>
            <p:cNvPr id="36" name="TextBox 35"/>
            <p:cNvSpPr txBox="1"/>
            <p:nvPr/>
          </p:nvSpPr>
          <p:spPr>
            <a:xfrm rot="18090849">
              <a:off x="3768399" y="4196239"/>
              <a:ext cx="1248959" cy="368316"/>
            </a:xfrm>
            <a:prstGeom prst="rect">
              <a:avLst/>
            </a:prstGeom>
            <a:noFill/>
          </p:spPr>
          <p:txBody>
            <a:bodyPr>
              <a:spAutoFit/>
            </a:bodyPr>
            <a:lstStyle/>
            <a:p>
              <a:pPr algn="r" fontAlgn="auto">
                <a:spcBef>
                  <a:spcPts val="0"/>
                </a:spcBef>
                <a:spcAft>
                  <a:spcPts val="0"/>
                </a:spcAft>
                <a:defRPr/>
              </a:pPr>
              <a:r>
                <a:rPr lang="en-US" dirty="0">
                  <a:solidFill>
                    <a:schemeClr val="accent6">
                      <a:lumMod val="20000"/>
                      <a:lumOff val="80000"/>
                    </a:schemeClr>
                  </a:solidFill>
                  <a:latin typeface="+mn-lt"/>
                  <a:ea typeface="+mn-ea"/>
                  <a:cs typeface="+mn-cs"/>
                </a:rPr>
                <a:t>log(9/</a:t>
              </a:r>
              <a:r>
                <a:rPr lang="en-US" i="1" dirty="0">
                  <a:solidFill>
                    <a:schemeClr val="accent6">
                      <a:lumMod val="20000"/>
                      <a:lumOff val="80000"/>
                    </a:schemeClr>
                  </a:solidFill>
                  <a:latin typeface="+mn-lt"/>
                  <a:ea typeface="+mn-ea"/>
                  <a:cs typeface="+mn-cs"/>
                </a:rPr>
                <a:t>k)</a:t>
              </a:r>
              <a:r>
                <a:rPr lang="en-US" i="1" dirty="0">
                  <a:solidFill>
                    <a:schemeClr val="accent6">
                      <a:lumMod val="20000"/>
                      <a:lumOff val="80000"/>
                    </a:schemeClr>
                  </a:solidFill>
                  <a:latin typeface="+mn-lt"/>
                  <a:ea typeface="+mn-ea"/>
                  <a:cs typeface="+mn-cs"/>
                  <a:sym typeface="Symbol"/>
                </a:rPr>
                <a:t></a:t>
              </a:r>
              <a:endParaRPr lang="en-US" i="1" dirty="0">
                <a:solidFill>
                  <a:schemeClr val="accent6">
                    <a:lumMod val="20000"/>
                    <a:lumOff val="80000"/>
                  </a:schemeClr>
                </a:solidFill>
                <a:latin typeface="+mn-lt"/>
                <a:ea typeface="+mn-ea"/>
                <a:cs typeface="+mn-cs"/>
              </a:endParaRPr>
            </a:p>
          </p:txBody>
        </p:sp>
        <p:sp>
          <p:nvSpPr>
            <p:cNvPr id="37" name="TextBox 36"/>
            <p:cNvSpPr txBox="1"/>
            <p:nvPr/>
          </p:nvSpPr>
          <p:spPr>
            <a:xfrm rot="18090849">
              <a:off x="4026381" y="4282729"/>
              <a:ext cx="1248958" cy="369904"/>
            </a:xfrm>
            <a:prstGeom prst="rect">
              <a:avLst/>
            </a:prstGeom>
            <a:noFill/>
          </p:spPr>
          <p:txBody>
            <a:bodyPr>
              <a:spAutoFit/>
            </a:bodyPr>
            <a:lstStyle/>
            <a:p>
              <a:pPr algn="r" fontAlgn="auto">
                <a:spcBef>
                  <a:spcPts val="0"/>
                </a:spcBef>
                <a:spcAft>
                  <a:spcPts val="0"/>
                </a:spcAft>
                <a:defRPr/>
              </a:pPr>
              <a:r>
                <a:rPr lang="en-US" dirty="0">
                  <a:solidFill>
                    <a:schemeClr val="accent6">
                      <a:lumMod val="20000"/>
                      <a:lumOff val="80000"/>
                    </a:schemeClr>
                  </a:solidFill>
                  <a:latin typeface="+mn-lt"/>
                  <a:ea typeface="+mn-ea"/>
                  <a:cs typeface="+mn-cs"/>
                </a:rPr>
                <a:t>log(10/</a:t>
              </a:r>
              <a:r>
                <a:rPr lang="en-US" i="1" dirty="0">
                  <a:solidFill>
                    <a:schemeClr val="accent6">
                      <a:lumMod val="20000"/>
                      <a:lumOff val="80000"/>
                    </a:schemeClr>
                  </a:solidFill>
                  <a:latin typeface="+mn-lt"/>
                  <a:ea typeface="+mn-ea"/>
                  <a:cs typeface="+mn-cs"/>
                </a:rPr>
                <a:t>k)</a:t>
              </a:r>
              <a:r>
                <a:rPr lang="en-US" i="1" dirty="0">
                  <a:solidFill>
                    <a:schemeClr val="accent6">
                      <a:lumMod val="20000"/>
                      <a:lumOff val="80000"/>
                    </a:schemeClr>
                  </a:solidFill>
                  <a:latin typeface="+mn-lt"/>
                  <a:ea typeface="+mn-ea"/>
                  <a:cs typeface="+mn-cs"/>
                  <a:sym typeface="Symbol"/>
                </a:rPr>
                <a:t></a:t>
              </a:r>
              <a:endParaRPr lang="en-US" i="1" dirty="0">
                <a:solidFill>
                  <a:schemeClr val="accent6">
                    <a:lumMod val="20000"/>
                    <a:lumOff val="80000"/>
                  </a:schemeClr>
                </a:solidFill>
                <a:latin typeface="+mn-lt"/>
                <a:ea typeface="+mn-ea"/>
                <a:cs typeface="+mn-cs"/>
              </a:endParaRPr>
            </a:p>
          </p:txBody>
        </p:sp>
        <p:sp>
          <p:nvSpPr>
            <p:cNvPr id="38" name="TextBox 37"/>
            <p:cNvSpPr txBox="1"/>
            <p:nvPr/>
          </p:nvSpPr>
          <p:spPr>
            <a:xfrm rot="18090849">
              <a:off x="4307381" y="4282729"/>
              <a:ext cx="1248958" cy="369903"/>
            </a:xfrm>
            <a:prstGeom prst="rect">
              <a:avLst/>
            </a:prstGeom>
            <a:noFill/>
          </p:spPr>
          <p:txBody>
            <a:bodyPr>
              <a:spAutoFit/>
            </a:bodyPr>
            <a:lstStyle/>
            <a:p>
              <a:pPr algn="r" fontAlgn="auto">
                <a:spcBef>
                  <a:spcPts val="0"/>
                </a:spcBef>
                <a:spcAft>
                  <a:spcPts val="0"/>
                </a:spcAft>
                <a:defRPr/>
              </a:pPr>
              <a:r>
                <a:rPr lang="en-US" dirty="0">
                  <a:solidFill>
                    <a:schemeClr val="accent6">
                      <a:lumMod val="20000"/>
                      <a:lumOff val="80000"/>
                    </a:schemeClr>
                  </a:solidFill>
                  <a:latin typeface="+mn-lt"/>
                  <a:ea typeface="+mn-ea"/>
                  <a:cs typeface="+mn-cs"/>
                </a:rPr>
                <a:t>log(11/</a:t>
              </a:r>
              <a:r>
                <a:rPr lang="en-US" i="1" dirty="0">
                  <a:solidFill>
                    <a:schemeClr val="accent6">
                      <a:lumMod val="20000"/>
                      <a:lumOff val="80000"/>
                    </a:schemeClr>
                  </a:solidFill>
                  <a:latin typeface="+mn-lt"/>
                  <a:ea typeface="+mn-ea"/>
                  <a:cs typeface="+mn-cs"/>
                </a:rPr>
                <a:t>k)</a:t>
              </a:r>
              <a:r>
                <a:rPr lang="en-US" i="1" dirty="0">
                  <a:solidFill>
                    <a:schemeClr val="accent6">
                      <a:lumMod val="20000"/>
                      <a:lumOff val="80000"/>
                    </a:schemeClr>
                  </a:solidFill>
                  <a:latin typeface="+mn-lt"/>
                  <a:ea typeface="+mn-ea"/>
                  <a:cs typeface="+mn-cs"/>
                  <a:sym typeface="Symbol"/>
                </a:rPr>
                <a:t></a:t>
              </a:r>
              <a:endParaRPr lang="en-US" i="1" dirty="0">
                <a:solidFill>
                  <a:schemeClr val="accent6">
                    <a:lumMod val="20000"/>
                    <a:lumOff val="80000"/>
                  </a:schemeClr>
                </a:solidFill>
                <a:latin typeface="+mn-lt"/>
                <a:ea typeface="+mn-ea"/>
                <a:cs typeface="+mn-cs"/>
              </a:endParaRPr>
            </a:p>
          </p:txBody>
        </p:sp>
        <p:sp>
          <p:nvSpPr>
            <p:cNvPr id="39" name="TextBox 38"/>
            <p:cNvSpPr txBox="1"/>
            <p:nvPr/>
          </p:nvSpPr>
          <p:spPr>
            <a:xfrm rot="18090849">
              <a:off x="4587586" y="4283523"/>
              <a:ext cx="1248958" cy="368316"/>
            </a:xfrm>
            <a:prstGeom prst="rect">
              <a:avLst/>
            </a:prstGeom>
            <a:noFill/>
          </p:spPr>
          <p:txBody>
            <a:bodyPr>
              <a:spAutoFit/>
            </a:bodyPr>
            <a:lstStyle/>
            <a:p>
              <a:pPr algn="r" fontAlgn="auto">
                <a:spcBef>
                  <a:spcPts val="0"/>
                </a:spcBef>
                <a:spcAft>
                  <a:spcPts val="0"/>
                </a:spcAft>
                <a:defRPr/>
              </a:pPr>
              <a:r>
                <a:rPr lang="en-US" dirty="0">
                  <a:solidFill>
                    <a:schemeClr val="accent6">
                      <a:lumMod val="20000"/>
                      <a:lumOff val="80000"/>
                    </a:schemeClr>
                  </a:solidFill>
                  <a:latin typeface="+mn-lt"/>
                  <a:ea typeface="+mn-ea"/>
                  <a:cs typeface="+mn-cs"/>
                </a:rPr>
                <a:t>log(12/</a:t>
              </a:r>
              <a:r>
                <a:rPr lang="en-US" i="1" dirty="0">
                  <a:solidFill>
                    <a:schemeClr val="accent6">
                      <a:lumMod val="20000"/>
                      <a:lumOff val="80000"/>
                    </a:schemeClr>
                  </a:solidFill>
                  <a:latin typeface="+mn-lt"/>
                  <a:ea typeface="+mn-ea"/>
                  <a:cs typeface="+mn-cs"/>
                </a:rPr>
                <a:t>k)</a:t>
              </a:r>
              <a:r>
                <a:rPr lang="en-US" i="1" dirty="0">
                  <a:solidFill>
                    <a:schemeClr val="accent6">
                      <a:lumMod val="20000"/>
                      <a:lumOff val="80000"/>
                    </a:schemeClr>
                  </a:solidFill>
                  <a:latin typeface="+mn-lt"/>
                  <a:ea typeface="+mn-ea"/>
                  <a:cs typeface="+mn-cs"/>
                  <a:sym typeface="Symbol"/>
                </a:rPr>
                <a:t></a:t>
              </a:r>
              <a:endParaRPr lang="en-US" i="1" dirty="0">
                <a:solidFill>
                  <a:schemeClr val="accent6">
                    <a:lumMod val="20000"/>
                    <a:lumOff val="80000"/>
                  </a:schemeClr>
                </a:solidFill>
                <a:latin typeface="+mn-lt"/>
                <a:ea typeface="+mn-ea"/>
                <a:cs typeface="+mn-cs"/>
              </a:endParaRPr>
            </a:p>
          </p:txBody>
        </p:sp>
        <p:sp>
          <p:nvSpPr>
            <p:cNvPr id="40" name="TextBox 39"/>
            <p:cNvSpPr txBox="1"/>
            <p:nvPr/>
          </p:nvSpPr>
          <p:spPr>
            <a:xfrm rot="18090849">
              <a:off x="4868587" y="4283523"/>
              <a:ext cx="1248958" cy="368316"/>
            </a:xfrm>
            <a:prstGeom prst="rect">
              <a:avLst/>
            </a:prstGeom>
            <a:noFill/>
          </p:spPr>
          <p:txBody>
            <a:bodyPr>
              <a:spAutoFit/>
            </a:bodyPr>
            <a:lstStyle/>
            <a:p>
              <a:pPr algn="r" fontAlgn="auto">
                <a:spcBef>
                  <a:spcPts val="0"/>
                </a:spcBef>
                <a:spcAft>
                  <a:spcPts val="0"/>
                </a:spcAft>
                <a:defRPr/>
              </a:pPr>
              <a:r>
                <a:rPr lang="en-US" dirty="0">
                  <a:solidFill>
                    <a:schemeClr val="accent6">
                      <a:lumMod val="20000"/>
                      <a:lumOff val="80000"/>
                    </a:schemeClr>
                  </a:solidFill>
                  <a:latin typeface="+mn-lt"/>
                  <a:ea typeface="+mn-ea"/>
                  <a:cs typeface="+mn-cs"/>
                </a:rPr>
                <a:t>log(13/</a:t>
              </a:r>
              <a:r>
                <a:rPr lang="en-US" i="1" dirty="0">
                  <a:solidFill>
                    <a:schemeClr val="accent6">
                      <a:lumMod val="20000"/>
                      <a:lumOff val="80000"/>
                    </a:schemeClr>
                  </a:solidFill>
                  <a:latin typeface="+mn-lt"/>
                  <a:ea typeface="+mn-ea"/>
                  <a:cs typeface="+mn-cs"/>
                </a:rPr>
                <a:t>k)</a:t>
              </a:r>
              <a:r>
                <a:rPr lang="en-US" i="1" dirty="0">
                  <a:solidFill>
                    <a:schemeClr val="accent6">
                      <a:lumMod val="20000"/>
                      <a:lumOff val="80000"/>
                    </a:schemeClr>
                  </a:solidFill>
                  <a:latin typeface="+mn-lt"/>
                  <a:ea typeface="+mn-ea"/>
                  <a:cs typeface="+mn-cs"/>
                  <a:sym typeface="Symbol"/>
                </a:rPr>
                <a:t></a:t>
              </a:r>
              <a:endParaRPr lang="en-US" i="1" dirty="0">
                <a:solidFill>
                  <a:schemeClr val="accent6">
                    <a:lumMod val="20000"/>
                    <a:lumOff val="80000"/>
                  </a:schemeClr>
                </a:solidFill>
                <a:latin typeface="+mn-lt"/>
                <a:ea typeface="+mn-ea"/>
                <a:cs typeface="+mn-cs"/>
              </a:endParaRPr>
            </a:p>
          </p:txBody>
        </p:sp>
        <p:sp>
          <p:nvSpPr>
            <p:cNvPr id="41" name="TextBox 40"/>
            <p:cNvSpPr txBox="1"/>
            <p:nvPr/>
          </p:nvSpPr>
          <p:spPr>
            <a:xfrm rot="18090849">
              <a:off x="5149586" y="4283523"/>
              <a:ext cx="1248958" cy="368316"/>
            </a:xfrm>
            <a:prstGeom prst="rect">
              <a:avLst/>
            </a:prstGeom>
            <a:noFill/>
          </p:spPr>
          <p:txBody>
            <a:bodyPr>
              <a:spAutoFit/>
            </a:bodyPr>
            <a:lstStyle/>
            <a:p>
              <a:pPr algn="r" fontAlgn="auto">
                <a:spcBef>
                  <a:spcPts val="0"/>
                </a:spcBef>
                <a:spcAft>
                  <a:spcPts val="0"/>
                </a:spcAft>
                <a:defRPr/>
              </a:pPr>
              <a:r>
                <a:rPr lang="en-US" dirty="0">
                  <a:solidFill>
                    <a:schemeClr val="accent6">
                      <a:lumMod val="20000"/>
                      <a:lumOff val="80000"/>
                    </a:schemeClr>
                  </a:solidFill>
                  <a:latin typeface="+mn-lt"/>
                  <a:ea typeface="+mn-ea"/>
                  <a:cs typeface="+mn-cs"/>
                </a:rPr>
                <a:t>log(14/</a:t>
              </a:r>
              <a:r>
                <a:rPr lang="en-US" i="1" dirty="0">
                  <a:solidFill>
                    <a:schemeClr val="accent6">
                      <a:lumMod val="20000"/>
                      <a:lumOff val="80000"/>
                    </a:schemeClr>
                  </a:solidFill>
                  <a:latin typeface="+mn-lt"/>
                  <a:ea typeface="+mn-ea"/>
                  <a:cs typeface="+mn-cs"/>
                </a:rPr>
                <a:t>k)</a:t>
              </a:r>
              <a:r>
                <a:rPr lang="en-US" i="1" dirty="0">
                  <a:solidFill>
                    <a:schemeClr val="accent6">
                      <a:lumMod val="20000"/>
                      <a:lumOff val="80000"/>
                    </a:schemeClr>
                  </a:solidFill>
                  <a:latin typeface="+mn-lt"/>
                  <a:ea typeface="+mn-ea"/>
                  <a:cs typeface="+mn-cs"/>
                  <a:sym typeface="Symbol"/>
                </a:rPr>
                <a:t></a:t>
              </a:r>
              <a:endParaRPr lang="en-US" i="1" dirty="0">
                <a:solidFill>
                  <a:schemeClr val="accent6">
                    <a:lumMod val="20000"/>
                    <a:lumOff val="80000"/>
                  </a:schemeClr>
                </a:solidFill>
                <a:latin typeface="+mn-lt"/>
                <a:ea typeface="+mn-ea"/>
                <a:cs typeface="+mn-cs"/>
              </a:endParaRPr>
            </a:p>
          </p:txBody>
        </p:sp>
        <p:sp>
          <p:nvSpPr>
            <p:cNvPr id="42" name="TextBox 41"/>
            <p:cNvSpPr txBox="1"/>
            <p:nvPr/>
          </p:nvSpPr>
          <p:spPr>
            <a:xfrm rot="18090849">
              <a:off x="5429793" y="4282729"/>
              <a:ext cx="1248958" cy="369904"/>
            </a:xfrm>
            <a:prstGeom prst="rect">
              <a:avLst/>
            </a:prstGeom>
            <a:noFill/>
          </p:spPr>
          <p:txBody>
            <a:bodyPr>
              <a:spAutoFit/>
            </a:bodyPr>
            <a:lstStyle/>
            <a:p>
              <a:pPr algn="r" fontAlgn="auto">
                <a:spcBef>
                  <a:spcPts val="0"/>
                </a:spcBef>
                <a:spcAft>
                  <a:spcPts val="0"/>
                </a:spcAft>
                <a:defRPr/>
              </a:pPr>
              <a:r>
                <a:rPr lang="en-US" dirty="0">
                  <a:solidFill>
                    <a:schemeClr val="accent6">
                      <a:lumMod val="20000"/>
                      <a:lumOff val="80000"/>
                    </a:schemeClr>
                  </a:solidFill>
                  <a:latin typeface="+mn-lt"/>
                  <a:ea typeface="+mn-ea"/>
                  <a:cs typeface="+mn-cs"/>
                </a:rPr>
                <a:t>log(15/</a:t>
              </a:r>
              <a:r>
                <a:rPr lang="en-US" i="1" dirty="0">
                  <a:solidFill>
                    <a:schemeClr val="accent6">
                      <a:lumMod val="20000"/>
                      <a:lumOff val="80000"/>
                    </a:schemeClr>
                  </a:solidFill>
                  <a:latin typeface="+mn-lt"/>
                  <a:ea typeface="+mn-ea"/>
                  <a:cs typeface="+mn-cs"/>
                </a:rPr>
                <a:t>k)</a:t>
              </a:r>
              <a:r>
                <a:rPr lang="en-US" i="1" dirty="0">
                  <a:solidFill>
                    <a:schemeClr val="accent6">
                      <a:lumMod val="20000"/>
                      <a:lumOff val="80000"/>
                    </a:schemeClr>
                  </a:solidFill>
                  <a:latin typeface="+mn-lt"/>
                  <a:ea typeface="+mn-ea"/>
                  <a:cs typeface="+mn-cs"/>
                  <a:sym typeface="Symbol"/>
                </a:rPr>
                <a:t></a:t>
              </a:r>
              <a:endParaRPr lang="en-US" i="1" dirty="0">
                <a:solidFill>
                  <a:schemeClr val="accent6">
                    <a:lumMod val="20000"/>
                    <a:lumOff val="80000"/>
                  </a:schemeClr>
                </a:solidFill>
                <a:latin typeface="+mn-lt"/>
                <a:ea typeface="+mn-ea"/>
                <a:cs typeface="+mn-cs"/>
              </a:endParaRPr>
            </a:p>
          </p:txBody>
        </p:sp>
      </p:grpSp>
      <p:sp>
        <p:nvSpPr>
          <p:cNvPr id="43" name="TextBox 42"/>
          <p:cNvSpPr txBox="1"/>
          <p:nvPr/>
        </p:nvSpPr>
        <p:spPr>
          <a:xfrm>
            <a:off x="838200" y="4953000"/>
            <a:ext cx="7467600" cy="1077913"/>
          </a:xfrm>
          <a:prstGeom prst="rect">
            <a:avLst/>
          </a:prstGeom>
          <a:noFill/>
        </p:spPr>
        <p:txBody>
          <a:bodyPr>
            <a:spAutoFit/>
          </a:bodyPr>
          <a:lstStyle/>
          <a:p>
            <a:pPr algn="ctr" fontAlgn="auto">
              <a:spcBef>
                <a:spcPts val="0"/>
              </a:spcBef>
              <a:spcAft>
                <a:spcPts val="0"/>
              </a:spcAft>
              <a:defRPr/>
            </a:pPr>
            <a:r>
              <a:rPr lang="en-US" sz="3200" dirty="0">
                <a:solidFill>
                  <a:srgbClr val="00B0F0"/>
                </a:solidFill>
                <a:latin typeface="+mn-lt"/>
                <a:ea typeface="+mn-ea"/>
                <a:cs typeface="+mn-cs"/>
              </a:rPr>
              <a:t>Better estimates? </a:t>
            </a:r>
            <a:r>
              <a:rPr lang="en-US" sz="3200" dirty="0">
                <a:solidFill>
                  <a:schemeClr val="accent6">
                    <a:lumMod val="20000"/>
                    <a:lumOff val="80000"/>
                  </a:schemeClr>
                </a:solidFill>
                <a:latin typeface="+mn-lt"/>
                <a:ea typeface="+mn-ea"/>
                <a:cs typeface="+mn-cs"/>
              </a:rPr>
              <a:t>Apply something other than log to the empirical distribution</a:t>
            </a:r>
          </a:p>
        </p:txBody>
      </p:sp>
      <p:sp>
        <p:nvSpPr>
          <p:cNvPr id="44" name="TextBox 43"/>
          <p:cNvSpPr txBox="1">
            <a:spLocks noRot="1" noChangeAspect="1" noMove="1" noResize="1" noEditPoints="1" noAdjustHandles="1" noChangeArrowheads="1" noChangeShapeType="1" noTextEdit="1"/>
          </p:cNvSpPr>
          <p:nvPr/>
        </p:nvSpPr>
        <p:spPr>
          <a:xfrm>
            <a:off x="685800" y="5943600"/>
            <a:ext cx="7772400" cy="790345"/>
          </a:xfrm>
          <a:prstGeom prst="rect">
            <a:avLst/>
          </a:prstGeom>
          <a:blipFill rotWithShape="1">
            <a:blip r:embed="rId6"/>
            <a:stretch>
              <a:fillRect b="-11538"/>
            </a:stretch>
          </a:blipFill>
        </p:spPr>
        <p:txBody>
          <a:bodyPr/>
          <a:lstStyle/>
          <a:p>
            <a:r>
              <a:rPr lang="en-US">
                <a:noFill/>
              </a:rPr>
              <a:t> </a:t>
            </a:r>
          </a:p>
        </p:txBody>
      </p:sp>
      <p:grpSp>
        <p:nvGrpSpPr>
          <p:cNvPr id="46" name="Group 45"/>
          <p:cNvGrpSpPr>
            <a:grpSpLocks/>
          </p:cNvGrpSpPr>
          <p:nvPr/>
        </p:nvGrpSpPr>
        <p:grpSpPr bwMode="auto">
          <a:xfrm>
            <a:off x="1136650" y="3762375"/>
            <a:ext cx="4243388" cy="1336675"/>
            <a:chOff x="1995648" y="3755917"/>
            <a:chExt cx="4243576" cy="1336243"/>
          </a:xfrm>
        </p:grpSpPr>
        <p:sp>
          <p:nvSpPr>
            <p:cNvPr id="47" name="TextBox 46"/>
            <p:cNvSpPr txBox="1"/>
            <p:nvPr/>
          </p:nvSpPr>
          <p:spPr>
            <a:xfrm rot="18090849">
              <a:off x="1556121" y="4216075"/>
              <a:ext cx="1248958" cy="369904"/>
            </a:xfrm>
            <a:prstGeom prst="rect">
              <a:avLst/>
            </a:prstGeom>
            <a:noFill/>
          </p:spPr>
          <p:txBody>
            <a:bodyPr>
              <a:spAutoFit/>
            </a:bodyPr>
            <a:lstStyle/>
            <a:p>
              <a:pPr algn="r" fontAlgn="auto">
                <a:spcBef>
                  <a:spcPts val="0"/>
                </a:spcBef>
                <a:spcAft>
                  <a:spcPts val="0"/>
                </a:spcAft>
                <a:defRPr/>
              </a:pPr>
              <a:r>
                <a:rPr lang="en-US" b="1" dirty="0">
                  <a:solidFill>
                    <a:srgbClr val="FFC000"/>
                  </a:solidFill>
                  <a:latin typeface="+mn-lt"/>
                  <a:ea typeface="+mn-ea"/>
                  <a:cs typeface="+mn-cs"/>
                </a:rPr>
                <a:t>z</a:t>
              </a:r>
              <a:r>
                <a:rPr lang="en-US" dirty="0">
                  <a:solidFill>
                    <a:schemeClr val="accent6">
                      <a:lumMod val="20000"/>
                      <a:lumOff val="80000"/>
                    </a:schemeClr>
                  </a:solidFill>
                  <a:latin typeface="+mn-lt"/>
                  <a:ea typeface="+mn-ea"/>
                  <a:cs typeface="+mn-cs"/>
                </a:rPr>
                <a:t>(1/</a:t>
              </a:r>
              <a:r>
                <a:rPr lang="en-US" i="1" dirty="0">
                  <a:solidFill>
                    <a:schemeClr val="accent6">
                      <a:lumMod val="20000"/>
                      <a:lumOff val="80000"/>
                    </a:schemeClr>
                  </a:solidFill>
                  <a:latin typeface="+mn-lt"/>
                  <a:ea typeface="+mn-ea"/>
                  <a:cs typeface="+mn-cs"/>
                </a:rPr>
                <a:t>k)</a:t>
              </a:r>
              <a:r>
                <a:rPr lang="en-US" i="1" dirty="0">
                  <a:solidFill>
                    <a:schemeClr val="accent6">
                      <a:lumMod val="20000"/>
                      <a:lumOff val="80000"/>
                    </a:schemeClr>
                  </a:solidFill>
                  <a:latin typeface="+mn-lt"/>
                  <a:ea typeface="+mn-ea"/>
                  <a:cs typeface="+mn-cs"/>
                  <a:sym typeface="Symbol"/>
                </a:rPr>
                <a:t></a:t>
              </a:r>
              <a:endParaRPr lang="en-US" i="1" dirty="0">
                <a:solidFill>
                  <a:schemeClr val="accent6">
                    <a:lumMod val="20000"/>
                    <a:lumOff val="80000"/>
                  </a:schemeClr>
                </a:solidFill>
                <a:latin typeface="+mn-lt"/>
                <a:ea typeface="+mn-ea"/>
                <a:cs typeface="+mn-cs"/>
              </a:endParaRPr>
            </a:p>
          </p:txBody>
        </p:sp>
        <p:sp>
          <p:nvSpPr>
            <p:cNvPr id="48" name="TextBox 47"/>
            <p:cNvSpPr txBox="1"/>
            <p:nvPr/>
          </p:nvSpPr>
          <p:spPr>
            <a:xfrm rot="18090849">
              <a:off x="1803781" y="4195445"/>
              <a:ext cx="1248959" cy="369904"/>
            </a:xfrm>
            <a:prstGeom prst="rect">
              <a:avLst/>
            </a:prstGeom>
            <a:noFill/>
          </p:spPr>
          <p:txBody>
            <a:bodyPr>
              <a:spAutoFit/>
            </a:bodyPr>
            <a:lstStyle/>
            <a:p>
              <a:pPr algn="r" fontAlgn="auto">
                <a:spcBef>
                  <a:spcPts val="0"/>
                </a:spcBef>
                <a:spcAft>
                  <a:spcPts val="0"/>
                </a:spcAft>
                <a:defRPr/>
              </a:pPr>
              <a:r>
                <a:rPr lang="en-US" b="1" dirty="0">
                  <a:solidFill>
                    <a:srgbClr val="FFC000"/>
                  </a:solidFill>
                  <a:latin typeface="+mn-lt"/>
                  <a:ea typeface="+mn-ea"/>
                  <a:cs typeface="+mn-cs"/>
                </a:rPr>
                <a:t>z</a:t>
              </a:r>
              <a:r>
                <a:rPr lang="en-US" dirty="0">
                  <a:solidFill>
                    <a:schemeClr val="accent6">
                      <a:lumMod val="20000"/>
                      <a:lumOff val="80000"/>
                    </a:schemeClr>
                  </a:solidFill>
                  <a:latin typeface="+mn-lt"/>
                  <a:ea typeface="+mn-ea"/>
                  <a:cs typeface="+mn-cs"/>
                </a:rPr>
                <a:t>(2/</a:t>
              </a:r>
              <a:r>
                <a:rPr lang="en-US" i="1" dirty="0">
                  <a:solidFill>
                    <a:schemeClr val="accent6">
                      <a:lumMod val="20000"/>
                      <a:lumOff val="80000"/>
                    </a:schemeClr>
                  </a:solidFill>
                  <a:latin typeface="+mn-lt"/>
                  <a:ea typeface="+mn-ea"/>
                  <a:cs typeface="+mn-cs"/>
                </a:rPr>
                <a:t>k)</a:t>
              </a:r>
              <a:r>
                <a:rPr lang="en-US" i="1" dirty="0">
                  <a:solidFill>
                    <a:schemeClr val="accent6">
                      <a:lumMod val="20000"/>
                      <a:lumOff val="80000"/>
                    </a:schemeClr>
                  </a:solidFill>
                  <a:latin typeface="+mn-lt"/>
                  <a:ea typeface="+mn-ea"/>
                  <a:cs typeface="+mn-cs"/>
                  <a:sym typeface="Symbol"/>
                </a:rPr>
                <a:t></a:t>
              </a:r>
              <a:endParaRPr lang="en-US" i="1" dirty="0">
                <a:solidFill>
                  <a:schemeClr val="accent6">
                    <a:lumMod val="20000"/>
                    <a:lumOff val="80000"/>
                  </a:schemeClr>
                </a:solidFill>
                <a:latin typeface="+mn-lt"/>
                <a:ea typeface="+mn-ea"/>
                <a:cs typeface="+mn-cs"/>
              </a:endParaRPr>
            </a:p>
          </p:txBody>
        </p:sp>
        <p:sp>
          <p:nvSpPr>
            <p:cNvPr id="49" name="TextBox 48"/>
            <p:cNvSpPr txBox="1"/>
            <p:nvPr/>
          </p:nvSpPr>
          <p:spPr>
            <a:xfrm rot="18090849">
              <a:off x="2083987" y="4196239"/>
              <a:ext cx="1248959" cy="368316"/>
            </a:xfrm>
            <a:prstGeom prst="rect">
              <a:avLst/>
            </a:prstGeom>
            <a:noFill/>
          </p:spPr>
          <p:txBody>
            <a:bodyPr>
              <a:spAutoFit/>
            </a:bodyPr>
            <a:lstStyle/>
            <a:p>
              <a:pPr algn="r" fontAlgn="auto">
                <a:spcBef>
                  <a:spcPts val="0"/>
                </a:spcBef>
                <a:spcAft>
                  <a:spcPts val="0"/>
                </a:spcAft>
                <a:defRPr/>
              </a:pPr>
              <a:r>
                <a:rPr lang="en-US" b="1" dirty="0">
                  <a:solidFill>
                    <a:srgbClr val="FFC000"/>
                  </a:solidFill>
                  <a:latin typeface="+mn-lt"/>
                  <a:ea typeface="+mn-ea"/>
                  <a:cs typeface="+mn-cs"/>
                </a:rPr>
                <a:t>z</a:t>
              </a:r>
              <a:r>
                <a:rPr lang="en-US" dirty="0">
                  <a:solidFill>
                    <a:schemeClr val="accent6">
                      <a:lumMod val="20000"/>
                      <a:lumOff val="80000"/>
                    </a:schemeClr>
                  </a:solidFill>
                  <a:latin typeface="+mn-lt"/>
                  <a:ea typeface="+mn-ea"/>
                  <a:cs typeface="+mn-cs"/>
                </a:rPr>
                <a:t>(3/</a:t>
              </a:r>
              <a:r>
                <a:rPr lang="en-US" i="1" dirty="0">
                  <a:solidFill>
                    <a:schemeClr val="accent6">
                      <a:lumMod val="20000"/>
                      <a:lumOff val="80000"/>
                    </a:schemeClr>
                  </a:solidFill>
                  <a:latin typeface="+mn-lt"/>
                  <a:ea typeface="+mn-ea"/>
                  <a:cs typeface="+mn-cs"/>
                </a:rPr>
                <a:t>k)</a:t>
              </a:r>
              <a:r>
                <a:rPr lang="en-US" i="1" dirty="0">
                  <a:solidFill>
                    <a:schemeClr val="accent6">
                      <a:lumMod val="20000"/>
                      <a:lumOff val="80000"/>
                    </a:schemeClr>
                  </a:solidFill>
                  <a:latin typeface="+mn-lt"/>
                  <a:ea typeface="+mn-ea"/>
                  <a:cs typeface="+mn-cs"/>
                  <a:sym typeface="Symbol"/>
                </a:rPr>
                <a:t></a:t>
              </a:r>
              <a:endParaRPr lang="en-US" i="1" dirty="0">
                <a:solidFill>
                  <a:schemeClr val="accent6">
                    <a:lumMod val="20000"/>
                    <a:lumOff val="80000"/>
                  </a:schemeClr>
                </a:solidFill>
                <a:latin typeface="+mn-lt"/>
                <a:ea typeface="+mn-ea"/>
                <a:cs typeface="+mn-cs"/>
              </a:endParaRPr>
            </a:p>
          </p:txBody>
        </p:sp>
        <p:sp>
          <p:nvSpPr>
            <p:cNvPr id="50" name="TextBox 49"/>
            <p:cNvSpPr txBox="1"/>
            <p:nvPr/>
          </p:nvSpPr>
          <p:spPr>
            <a:xfrm rot="18090849">
              <a:off x="2364987" y="4196239"/>
              <a:ext cx="1248959" cy="368316"/>
            </a:xfrm>
            <a:prstGeom prst="rect">
              <a:avLst/>
            </a:prstGeom>
            <a:noFill/>
          </p:spPr>
          <p:txBody>
            <a:bodyPr>
              <a:spAutoFit/>
            </a:bodyPr>
            <a:lstStyle/>
            <a:p>
              <a:pPr algn="r" fontAlgn="auto">
                <a:spcBef>
                  <a:spcPts val="0"/>
                </a:spcBef>
                <a:spcAft>
                  <a:spcPts val="0"/>
                </a:spcAft>
                <a:defRPr/>
              </a:pPr>
              <a:r>
                <a:rPr lang="en-US" b="1" dirty="0">
                  <a:solidFill>
                    <a:srgbClr val="FFC000"/>
                  </a:solidFill>
                  <a:latin typeface="+mn-lt"/>
                  <a:ea typeface="+mn-ea"/>
                  <a:cs typeface="+mn-cs"/>
                </a:rPr>
                <a:t>z</a:t>
              </a:r>
              <a:r>
                <a:rPr lang="en-US" dirty="0">
                  <a:solidFill>
                    <a:schemeClr val="accent6">
                      <a:lumMod val="20000"/>
                      <a:lumOff val="80000"/>
                    </a:schemeClr>
                  </a:solidFill>
                  <a:latin typeface="+mn-lt"/>
                  <a:ea typeface="+mn-ea"/>
                  <a:cs typeface="+mn-cs"/>
                </a:rPr>
                <a:t>(4/</a:t>
              </a:r>
              <a:r>
                <a:rPr lang="en-US" i="1" dirty="0">
                  <a:solidFill>
                    <a:schemeClr val="accent6">
                      <a:lumMod val="20000"/>
                      <a:lumOff val="80000"/>
                    </a:schemeClr>
                  </a:solidFill>
                  <a:latin typeface="+mn-lt"/>
                  <a:ea typeface="+mn-ea"/>
                  <a:cs typeface="+mn-cs"/>
                </a:rPr>
                <a:t>k)</a:t>
              </a:r>
              <a:r>
                <a:rPr lang="en-US" i="1" dirty="0">
                  <a:solidFill>
                    <a:schemeClr val="accent6">
                      <a:lumMod val="20000"/>
                      <a:lumOff val="80000"/>
                    </a:schemeClr>
                  </a:solidFill>
                  <a:latin typeface="+mn-lt"/>
                  <a:ea typeface="+mn-ea"/>
                  <a:cs typeface="+mn-cs"/>
                  <a:sym typeface="Symbol"/>
                </a:rPr>
                <a:t></a:t>
              </a:r>
              <a:endParaRPr lang="en-US" i="1" dirty="0">
                <a:solidFill>
                  <a:schemeClr val="accent6">
                    <a:lumMod val="20000"/>
                    <a:lumOff val="80000"/>
                  </a:schemeClr>
                </a:solidFill>
                <a:latin typeface="+mn-lt"/>
                <a:ea typeface="+mn-ea"/>
                <a:cs typeface="+mn-cs"/>
              </a:endParaRPr>
            </a:p>
          </p:txBody>
        </p:sp>
        <p:sp>
          <p:nvSpPr>
            <p:cNvPr id="51" name="TextBox 50"/>
            <p:cNvSpPr txBox="1"/>
            <p:nvPr/>
          </p:nvSpPr>
          <p:spPr>
            <a:xfrm rot="18090849">
              <a:off x="2645193" y="4195445"/>
              <a:ext cx="1248959" cy="369904"/>
            </a:xfrm>
            <a:prstGeom prst="rect">
              <a:avLst/>
            </a:prstGeom>
            <a:noFill/>
          </p:spPr>
          <p:txBody>
            <a:bodyPr>
              <a:spAutoFit/>
            </a:bodyPr>
            <a:lstStyle/>
            <a:p>
              <a:pPr algn="r" fontAlgn="auto">
                <a:spcBef>
                  <a:spcPts val="0"/>
                </a:spcBef>
                <a:spcAft>
                  <a:spcPts val="0"/>
                </a:spcAft>
                <a:defRPr/>
              </a:pPr>
              <a:r>
                <a:rPr lang="en-US" b="1" dirty="0">
                  <a:solidFill>
                    <a:srgbClr val="FFC000"/>
                  </a:solidFill>
                  <a:latin typeface="+mn-lt"/>
                  <a:ea typeface="+mn-ea"/>
                  <a:cs typeface="+mn-cs"/>
                </a:rPr>
                <a:t>z</a:t>
              </a:r>
              <a:r>
                <a:rPr lang="en-US" dirty="0">
                  <a:solidFill>
                    <a:schemeClr val="accent6">
                      <a:lumMod val="20000"/>
                      <a:lumOff val="80000"/>
                    </a:schemeClr>
                  </a:solidFill>
                  <a:latin typeface="+mn-lt"/>
                  <a:ea typeface="+mn-ea"/>
                  <a:cs typeface="+mn-cs"/>
                </a:rPr>
                <a:t>(5/</a:t>
              </a:r>
              <a:r>
                <a:rPr lang="en-US" i="1" dirty="0">
                  <a:solidFill>
                    <a:schemeClr val="accent6">
                      <a:lumMod val="20000"/>
                      <a:lumOff val="80000"/>
                    </a:schemeClr>
                  </a:solidFill>
                  <a:latin typeface="+mn-lt"/>
                  <a:ea typeface="+mn-ea"/>
                  <a:cs typeface="+mn-cs"/>
                </a:rPr>
                <a:t>k)</a:t>
              </a:r>
              <a:r>
                <a:rPr lang="en-US" i="1" dirty="0">
                  <a:solidFill>
                    <a:schemeClr val="accent6">
                      <a:lumMod val="20000"/>
                      <a:lumOff val="80000"/>
                    </a:schemeClr>
                  </a:solidFill>
                  <a:latin typeface="+mn-lt"/>
                  <a:ea typeface="+mn-ea"/>
                  <a:cs typeface="+mn-cs"/>
                  <a:sym typeface="Symbol"/>
                </a:rPr>
                <a:t></a:t>
              </a:r>
              <a:endParaRPr lang="en-US" i="1" dirty="0">
                <a:solidFill>
                  <a:schemeClr val="accent6">
                    <a:lumMod val="20000"/>
                    <a:lumOff val="80000"/>
                  </a:schemeClr>
                </a:solidFill>
                <a:latin typeface="+mn-lt"/>
                <a:ea typeface="+mn-ea"/>
                <a:cs typeface="+mn-cs"/>
              </a:endParaRPr>
            </a:p>
          </p:txBody>
        </p:sp>
        <p:sp>
          <p:nvSpPr>
            <p:cNvPr id="52" name="TextBox 51"/>
            <p:cNvSpPr txBox="1"/>
            <p:nvPr/>
          </p:nvSpPr>
          <p:spPr>
            <a:xfrm rot="18090849">
              <a:off x="2926194" y="4195445"/>
              <a:ext cx="1248959" cy="369903"/>
            </a:xfrm>
            <a:prstGeom prst="rect">
              <a:avLst/>
            </a:prstGeom>
            <a:noFill/>
          </p:spPr>
          <p:txBody>
            <a:bodyPr>
              <a:spAutoFit/>
            </a:bodyPr>
            <a:lstStyle/>
            <a:p>
              <a:pPr algn="r" fontAlgn="auto">
                <a:spcBef>
                  <a:spcPts val="0"/>
                </a:spcBef>
                <a:spcAft>
                  <a:spcPts val="0"/>
                </a:spcAft>
                <a:defRPr/>
              </a:pPr>
              <a:r>
                <a:rPr lang="en-US" dirty="0">
                  <a:solidFill>
                    <a:srgbClr val="FFC000"/>
                  </a:solidFill>
                  <a:latin typeface="+mn-lt"/>
                  <a:ea typeface="+mn-ea"/>
                  <a:cs typeface="+mn-cs"/>
                </a:rPr>
                <a:t>z</a:t>
              </a:r>
              <a:r>
                <a:rPr lang="en-US" dirty="0">
                  <a:solidFill>
                    <a:schemeClr val="accent6">
                      <a:lumMod val="20000"/>
                      <a:lumOff val="80000"/>
                    </a:schemeClr>
                  </a:solidFill>
                  <a:latin typeface="+mn-lt"/>
                  <a:ea typeface="+mn-ea"/>
                  <a:cs typeface="+mn-cs"/>
                </a:rPr>
                <a:t>(6/</a:t>
              </a:r>
              <a:r>
                <a:rPr lang="en-US" i="1" dirty="0">
                  <a:solidFill>
                    <a:schemeClr val="accent6">
                      <a:lumMod val="20000"/>
                      <a:lumOff val="80000"/>
                    </a:schemeClr>
                  </a:solidFill>
                  <a:latin typeface="+mn-lt"/>
                  <a:ea typeface="+mn-ea"/>
                  <a:cs typeface="+mn-cs"/>
                </a:rPr>
                <a:t>k)</a:t>
              </a:r>
              <a:r>
                <a:rPr lang="en-US" i="1" dirty="0">
                  <a:solidFill>
                    <a:schemeClr val="accent6">
                      <a:lumMod val="20000"/>
                      <a:lumOff val="80000"/>
                    </a:schemeClr>
                  </a:solidFill>
                  <a:latin typeface="+mn-lt"/>
                  <a:ea typeface="+mn-ea"/>
                  <a:cs typeface="+mn-cs"/>
                  <a:sym typeface="Symbol"/>
                </a:rPr>
                <a:t></a:t>
              </a:r>
              <a:endParaRPr lang="en-US" i="1" dirty="0">
                <a:solidFill>
                  <a:schemeClr val="accent6">
                    <a:lumMod val="20000"/>
                    <a:lumOff val="80000"/>
                  </a:schemeClr>
                </a:solidFill>
                <a:latin typeface="+mn-lt"/>
                <a:ea typeface="+mn-ea"/>
                <a:cs typeface="+mn-cs"/>
              </a:endParaRPr>
            </a:p>
          </p:txBody>
        </p:sp>
        <p:sp>
          <p:nvSpPr>
            <p:cNvPr id="53" name="TextBox 52"/>
            <p:cNvSpPr txBox="1"/>
            <p:nvPr/>
          </p:nvSpPr>
          <p:spPr>
            <a:xfrm rot="18090849">
              <a:off x="3207193" y="4195445"/>
              <a:ext cx="1248959" cy="369904"/>
            </a:xfrm>
            <a:prstGeom prst="rect">
              <a:avLst/>
            </a:prstGeom>
            <a:noFill/>
          </p:spPr>
          <p:txBody>
            <a:bodyPr>
              <a:spAutoFit/>
            </a:bodyPr>
            <a:lstStyle/>
            <a:p>
              <a:pPr algn="r" fontAlgn="auto">
                <a:spcBef>
                  <a:spcPts val="0"/>
                </a:spcBef>
                <a:spcAft>
                  <a:spcPts val="0"/>
                </a:spcAft>
                <a:defRPr/>
              </a:pPr>
              <a:r>
                <a:rPr lang="en-US" b="1" dirty="0">
                  <a:solidFill>
                    <a:srgbClr val="FFC000"/>
                  </a:solidFill>
                  <a:latin typeface="+mn-lt"/>
                  <a:ea typeface="+mn-ea"/>
                  <a:cs typeface="+mn-cs"/>
                </a:rPr>
                <a:t>z</a:t>
              </a:r>
              <a:r>
                <a:rPr lang="en-US" dirty="0">
                  <a:solidFill>
                    <a:schemeClr val="accent6">
                      <a:lumMod val="20000"/>
                      <a:lumOff val="80000"/>
                    </a:schemeClr>
                  </a:solidFill>
                  <a:latin typeface="+mn-lt"/>
                  <a:ea typeface="+mn-ea"/>
                  <a:cs typeface="+mn-cs"/>
                </a:rPr>
                <a:t>(7/</a:t>
              </a:r>
              <a:r>
                <a:rPr lang="en-US" i="1" dirty="0">
                  <a:solidFill>
                    <a:schemeClr val="accent6">
                      <a:lumMod val="20000"/>
                      <a:lumOff val="80000"/>
                    </a:schemeClr>
                  </a:solidFill>
                  <a:latin typeface="+mn-lt"/>
                  <a:ea typeface="+mn-ea"/>
                  <a:cs typeface="+mn-cs"/>
                </a:rPr>
                <a:t>k)</a:t>
              </a:r>
              <a:r>
                <a:rPr lang="en-US" i="1" dirty="0">
                  <a:solidFill>
                    <a:schemeClr val="accent6">
                      <a:lumMod val="20000"/>
                      <a:lumOff val="80000"/>
                    </a:schemeClr>
                  </a:solidFill>
                  <a:latin typeface="+mn-lt"/>
                  <a:ea typeface="+mn-ea"/>
                  <a:cs typeface="+mn-cs"/>
                  <a:sym typeface="Symbol"/>
                </a:rPr>
                <a:t></a:t>
              </a:r>
              <a:endParaRPr lang="en-US" i="1" dirty="0">
                <a:solidFill>
                  <a:schemeClr val="accent6">
                    <a:lumMod val="20000"/>
                    <a:lumOff val="80000"/>
                  </a:schemeClr>
                </a:solidFill>
                <a:latin typeface="+mn-lt"/>
                <a:ea typeface="+mn-ea"/>
                <a:cs typeface="+mn-cs"/>
              </a:endParaRPr>
            </a:p>
          </p:txBody>
        </p:sp>
        <p:sp>
          <p:nvSpPr>
            <p:cNvPr id="54" name="TextBox 53"/>
            <p:cNvSpPr txBox="1"/>
            <p:nvPr/>
          </p:nvSpPr>
          <p:spPr>
            <a:xfrm rot="18090849">
              <a:off x="3488194" y="4195445"/>
              <a:ext cx="1248959" cy="369903"/>
            </a:xfrm>
            <a:prstGeom prst="rect">
              <a:avLst/>
            </a:prstGeom>
            <a:noFill/>
          </p:spPr>
          <p:txBody>
            <a:bodyPr>
              <a:spAutoFit/>
            </a:bodyPr>
            <a:lstStyle/>
            <a:p>
              <a:pPr algn="r" fontAlgn="auto">
                <a:spcBef>
                  <a:spcPts val="0"/>
                </a:spcBef>
                <a:spcAft>
                  <a:spcPts val="0"/>
                </a:spcAft>
                <a:defRPr/>
              </a:pPr>
              <a:r>
                <a:rPr lang="en-US" b="1" dirty="0">
                  <a:solidFill>
                    <a:srgbClr val="FFC000"/>
                  </a:solidFill>
                  <a:latin typeface="+mn-lt"/>
                  <a:ea typeface="+mn-ea"/>
                  <a:cs typeface="+mn-cs"/>
                </a:rPr>
                <a:t>z</a:t>
              </a:r>
              <a:r>
                <a:rPr lang="en-US" dirty="0">
                  <a:solidFill>
                    <a:schemeClr val="accent6">
                      <a:lumMod val="20000"/>
                      <a:lumOff val="80000"/>
                    </a:schemeClr>
                  </a:solidFill>
                  <a:latin typeface="+mn-lt"/>
                  <a:ea typeface="+mn-ea"/>
                  <a:cs typeface="+mn-cs"/>
                </a:rPr>
                <a:t>(8/</a:t>
              </a:r>
              <a:r>
                <a:rPr lang="en-US" i="1" dirty="0">
                  <a:solidFill>
                    <a:schemeClr val="accent6">
                      <a:lumMod val="20000"/>
                      <a:lumOff val="80000"/>
                    </a:schemeClr>
                  </a:solidFill>
                  <a:latin typeface="+mn-lt"/>
                  <a:ea typeface="+mn-ea"/>
                  <a:cs typeface="+mn-cs"/>
                </a:rPr>
                <a:t>k)</a:t>
              </a:r>
              <a:r>
                <a:rPr lang="en-US" i="1" dirty="0">
                  <a:solidFill>
                    <a:schemeClr val="accent6">
                      <a:lumMod val="20000"/>
                      <a:lumOff val="80000"/>
                    </a:schemeClr>
                  </a:solidFill>
                  <a:latin typeface="+mn-lt"/>
                  <a:ea typeface="+mn-ea"/>
                  <a:cs typeface="+mn-cs"/>
                  <a:sym typeface="Symbol"/>
                </a:rPr>
                <a:t></a:t>
              </a:r>
              <a:endParaRPr lang="en-US" i="1" dirty="0">
                <a:solidFill>
                  <a:schemeClr val="accent6">
                    <a:lumMod val="20000"/>
                    <a:lumOff val="80000"/>
                  </a:schemeClr>
                </a:solidFill>
                <a:latin typeface="+mn-lt"/>
                <a:ea typeface="+mn-ea"/>
                <a:cs typeface="+mn-cs"/>
              </a:endParaRPr>
            </a:p>
          </p:txBody>
        </p:sp>
        <p:sp>
          <p:nvSpPr>
            <p:cNvPr id="55" name="TextBox 54"/>
            <p:cNvSpPr txBox="1"/>
            <p:nvPr/>
          </p:nvSpPr>
          <p:spPr>
            <a:xfrm rot="18090849">
              <a:off x="3768399" y="4196239"/>
              <a:ext cx="1248959" cy="368316"/>
            </a:xfrm>
            <a:prstGeom prst="rect">
              <a:avLst/>
            </a:prstGeom>
            <a:noFill/>
          </p:spPr>
          <p:txBody>
            <a:bodyPr>
              <a:spAutoFit/>
            </a:bodyPr>
            <a:lstStyle/>
            <a:p>
              <a:pPr algn="r" fontAlgn="auto">
                <a:spcBef>
                  <a:spcPts val="0"/>
                </a:spcBef>
                <a:spcAft>
                  <a:spcPts val="0"/>
                </a:spcAft>
                <a:defRPr/>
              </a:pPr>
              <a:r>
                <a:rPr lang="en-US" b="1" dirty="0">
                  <a:solidFill>
                    <a:srgbClr val="FFC000"/>
                  </a:solidFill>
                  <a:latin typeface="+mn-lt"/>
                  <a:ea typeface="+mn-ea"/>
                  <a:cs typeface="+mn-cs"/>
                </a:rPr>
                <a:t>z</a:t>
              </a:r>
              <a:r>
                <a:rPr lang="en-US" dirty="0">
                  <a:solidFill>
                    <a:schemeClr val="accent6">
                      <a:lumMod val="20000"/>
                      <a:lumOff val="80000"/>
                    </a:schemeClr>
                  </a:solidFill>
                  <a:latin typeface="+mn-lt"/>
                  <a:ea typeface="+mn-ea"/>
                  <a:cs typeface="+mn-cs"/>
                </a:rPr>
                <a:t>(9/</a:t>
              </a:r>
              <a:r>
                <a:rPr lang="en-US" i="1" dirty="0">
                  <a:solidFill>
                    <a:schemeClr val="accent6">
                      <a:lumMod val="20000"/>
                      <a:lumOff val="80000"/>
                    </a:schemeClr>
                  </a:solidFill>
                  <a:latin typeface="+mn-lt"/>
                  <a:ea typeface="+mn-ea"/>
                  <a:cs typeface="+mn-cs"/>
                </a:rPr>
                <a:t>k)</a:t>
              </a:r>
              <a:r>
                <a:rPr lang="en-US" i="1" dirty="0">
                  <a:solidFill>
                    <a:schemeClr val="accent6">
                      <a:lumMod val="20000"/>
                      <a:lumOff val="80000"/>
                    </a:schemeClr>
                  </a:solidFill>
                  <a:latin typeface="+mn-lt"/>
                  <a:ea typeface="+mn-ea"/>
                  <a:cs typeface="+mn-cs"/>
                  <a:sym typeface="Symbol"/>
                </a:rPr>
                <a:t></a:t>
              </a:r>
              <a:endParaRPr lang="en-US" i="1" dirty="0">
                <a:solidFill>
                  <a:schemeClr val="accent6">
                    <a:lumMod val="20000"/>
                    <a:lumOff val="80000"/>
                  </a:schemeClr>
                </a:solidFill>
                <a:latin typeface="+mn-lt"/>
                <a:ea typeface="+mn-ea"/>
                <a:cs typeface="+mn-cs"/>
              </a:endParaRPr>
            </a:p>
          </p:txBody>
        </p:sp>
        <p:sp>
          <p:nvSpPr>
            <p:cNvPr id="56" name="TextBox 55"/>
            <p:cNvSpPr txBox="1"/>
            <p:nvPr/>
          </p:nvSpPr>
          <p:spPr>
            <a:xfrm rot="18090849">
              <a:off x="4026381" y="4282729"/>
              <a:ext cx="1248958" cy="369904"/>
            </a:xfrm>
            <a:prstGeom prst="rect">
              <a:avLst/>
            </a:prstGeom>
            <a:noFill/>
          </p:spPr>
          <p:txBody>
            <a:bodyPr>
              <a:spAutoFit/>
            </a:bodyPr>
            <a:lstStyle/>
            <a:p>
              <a:pPr algn="r" fontAlgn="auto">
                <a:spcBef>
                  <a:spcPts val="0"/>
                </a:spcBef>
                <a:spcAft>
                  <a:spcPts val="0"/>
                </a:spcAft>
                <a:defRPr/>
              </a:pPr>
              <a:r>
                <a:rPr lang="en-US" b="1" dirty="0">
                  <a:solidFill>
                    <a:srgbClr val="FFC000"/>
                  </a:solidFill>
                  <a:latin typeface="+mn-lt"/>
                  <a:ea typeface="+mn-ea"/>
                  <a:cs typeface="+mn-cs"/>
                </a:rPr>
                <a:t>z</a:t>
              </a:r>
              <a:r>
                <a:rPr lang="en-US" dirty="0">
                  <a:solidFill>
                    <a:schemeClr val="accent6">
                      <a:lumMod val="20000"/>
                      <a:lumOff val="80000"/>
                    </a:schemeClr>
                  </a:solidFill>
                  <a:latin typeface="+mn-lt"/>
                  <a:ea typeface="+mn-ea"/>
                  <a:cs typeface="+mn-cs"/>
                </a:rPr>
                <a:t>(10/</a:t>
              </a:r>
              <a:r>
                <a:rPr lang="en-US" i="1" dirty="0">
                  <a:solidFill>
                    <a:schemeClr val="accent6">
                      <a:lumMod val="20000"/>
                      <a:lumOff val="80000"/>
                    </a:schemeClr>
                  </a:solidFill>
                  <a:latin typeface="+mn-lt"/>
                  <a:ea typeface="+mn-ea"/>
                  <a:cs typeface="+mn-cs"/>
                </a:rPr>
                <a:t>k)</a:t>
              </a:r>
              <a:r>
                <a:rPr lang="en-US" i="1" dirty="0">
                  <a:solidFill>
                    <a:schemeClr val="accent6">
                      <a:lumMod val="20000"/>
                      <a:lumOff val="80000"/>
                    </a:schemeClr>
                  </a:solidFill>
                  <a:latin typeface="+mn-lt"/>
                  <a:ea typeface="+mn-ea"/>
                  <a:cs typeface="+mn-cs"/>
                  <a:sym typeface="Symbol"/>
                </a:rPr>
                <a:t></a:t>
              </a:r>
              <a:endParaRPr lang="en-US" i="1" dirty="0">
                <a:solidFill>
                  <a:schemeClr val="accent6">
                    <a:lumMod val="20000"/>
                    <a:lumOff val="80000"/>
                  </a:schemeClr>
                </a:solidFill>
                <a:latin typeface="+mn-lt"/>
                <a:ea typeface="+mn-ea"/>
                <a:cs typeface="+mn-cs"/>
              </a:endParaRPr>
            </a:p>
          </p:txBody>
        </p:sp>
        <p:sp>
          <p:nvSpPr>
            <p:cNvPr id="57" name="TextBox 56"/>
            <p:cNvSpPr txBox="1"/>
            <p:nvPr/>
          </p:nvSpPr>
          <p:spPr>
            <a:xfrm rot="18090849">
              <a:off x="4307381" y="4282729"/>
              <a:ext cx="1248958" cy="369903"/>
            </a:xfrm>
            <a:prstGeom prst="rect">
              <a:avLst/>
            </a:prstGeom>
            <a:noFill/>
          </p:spPr>
          <p:txBody>
            <a:bodyPr>
              <a:spAutoFit/>
            </a:bodyPr>
            <a:lstStyle/>
            <a:p>
              <a:pPr algn="r" fontAlgn="auto">
                <a:spcBef>
                  <a:spcPts val="0"/>
                </a:spcBef>
                <a:spcAft>
                  <a:spcPts val="0"/>
                </a:spcAft>
                <a:defRPr/>
              </a:pPr>
              <a:r>
                <a:rPr lang="en-US" b="1" dirty="0">
                  <a:solidFill>
                    <a:srgbClr val="FFC000"/>
                  </a:solidFill>
                  <a:latin typeface="+mn-lt"/>
                  <a:ea typeface="+mn-ea"/>
                  <a:cs typeface="+mn-cs"/>
                </a:rPr>
                <a:t>z</a:t>
              </a:r>
              <a:r>
                <a:rPr lang="en-US" dirty="0">
                  <a:solidFill>
                    <a:schemeClr val="accent6">
                      <a:lumMod val="20000"/>
                      <a:lumOff val="80000"/>
                    </a:schemeClr>
                  </a:solidFill>
                  <a:latin typeface="+mn-lt"/>
                  <a:ea typeface="+mn-ea"/>
                  <a:cs typeface="+mn-cs"/>
                </a:rPr>
                <a:t>(11/</a:t>
              </a:r>
              <a:r>
                <a:rPr lang="en-US" i="1" dirty="0">
                  <a:solidFill>
                    <a:schemeClr val="accent6">
                      <a:lumMod val="20000"/>
                      <a:lumOff val="80000"/>
                    </a:schemeClr>
                  </a:solidFill>
                  <a:latin typeface="+mn-lt"/>
                  <a:ea typeface="+mn-ea"/>
                  <a:cs typeface="+mn-cs"/>
                </a:rPr>
                <a:t>k)</a:t>
              </a:r>
              <a:r>
                <a:rPr lang="en-US" i="1" dirty="0">
                  <a:solidFill>
                    <a:schemeClr val="accent6">
                      <a:lumMod val="20000"/>
                      <a:lumOff val="80000"/>
                    </a:schemeClr>
                  </a:solidFill>
                  <a:latin typeface="+mn-lt"/>
                  <a:ea typeface="+mn-ea"/>
                  <a:cs typeface="+mn-cs"/>
                  <a:sym typeface="Symbol"/>
                </a:rPr>
                <a:t></a:t>
              </a:r>
              <a:endParaRPr lang="en-US" i="1" dirty="0">
                <a:solidFill>
                  <a:schemeClr val="accent6">
                    <a:lumMod val="20000"/>
                    <a:lumOff val="80000"/>
                  </a:schemeClr>
                </a:solidFill>
                <a:latin typeface="+mn-lt"/>
                <a:ea typeface="+mn-ea"/>
                <a:cs typeface="+mn-cs"/>
              </a:endParaRPr>
            </a:p>
          </p:txBody>
        </p:sp>
        <p:sp>
          <p:nvSpPr>
            <p:cNvPr id="58" name="TextBox 57"/>
            <p:cNvSpPr txBox="1"/>
            <p:nvPr/>
          </p:nvSpPr>
          <p:spPr>
            <a:xfrm rot="18090849">
              <a:off x="4587586" y="4283523"/>
              <a:ext cx="1248958" cy="368316"/>
            </a:xfrm>
            <a:prstGeom prst="rect">
              <a:avLst/>
            </a:prstGeom>
            <a:noFill/>
          </p:spPr>
          <p:txBody>
            <a:bodyPr>
              <a:spAutoFit/>
            </a:bodyPr>
            <a:lstStyle/>
            <a:p>
              <a:pPr algn="r" fontAlgn="auto">
                <a:spcBef>
                  <a:spcPts val="0"/>
                </a:spcBef>
                <a:spcAft>
                  <a:spcPts val="0"/>
                </a:spcAft>
                <a:defRPr/>
              </a:pPr>
              <a:r>
                <a:rPr lang="en-US" b="1" dirty="0">
                  <a:solidFill>
                    <a:srgbClr val="FFC000"/>
                  </a:solidFill>
                  <a:latin typeface="+mn-lt"/>
                  <a:ea typeface="+mn-ea"/>
                  <a:cs typeface="+mn-cs"/>
                </a:rPr>
                <a:t>z</a:t>
              </a:r>
              <a:r>
                <a:rPr lang="en-US" dirty="0">
                  <a:solidFill>
                    <a:schemeClr val="accent6">
                      <a:lumMod val="20000"/>
                      <a:lumOff val="80000"/>
                    </a:schemeClr>
                  </a:solidFill>
                  <a:latin typeface="+mn-lt"/>
                  <a:ea typeface="+mn-ea"/>
                  <a:cs typeface="+mn-cs"/>
                </a:rPr>
                <a:t>(12/</a:t>
              </a:r>
              <a:r>
                <a:rPr lang="en-US" i="1" dirty="0">
                  <a:solidFill>
                    <a:schemeClr val="accent6">
                      <a:lumMod val="20000"/>
                      <a:lumOff val="80000"/>
                    </a:schemeClr>
                  </a:solidFill>
                  <a:latin typeface="+mn-lt"/>
                  <a:ea typeface="+mn-ea"/>
                  <a:cs typeface="+mn-cs"/>
                </a:rPr>
                <a:t>k)</a:t>
              </a:r>
              <a:r>
                <a:rPr lang="en-US" i="1" dirty="0">
                  <a:solidFill>
                    <a:schemeClr val="accent6">
                      <a:lumMod val="20000"/>
                      <a:lumOff val="80000"/>
                    </a:schemeClr>
                  </a:solidFill>
                  <a:latin typeface="+mn-lt"/>
                  <a:ea typeface="+mn-ea"/>
                  <a:cs typeface="+mn-cs"/>
                  <a:sym typeface="Symbol"/>
                </a:rPr>
                <a:t></a:t>
              </a:r>
              <a:endParaRPr lang="en-US" i="1" dirty="0">
                <a:solidFill>
                  <a:schemeClr val="accent6">
                    <a:lumMod val="20000"/>
                    <a:lumOff val="80000"/>
                  </a:schemeClr>
                </a:solidFill>
                <a:latin typeface="+mn-lt"/>
                <a:ea typeface="+mn-ea"/>
                <a:cs typeface="+mn-cs"/>
              </a:endParaRPr>
            </a:p>
          </p:txBody>
        </p:sp>
        <p:sp>
          <p:nvSpPr>
            <p:cNvPr id="59" name="TextBox 58"/>
            <p:cNvSpPr txBox="1"/>
            <p:nvPr/>
          </p:nvSpPr>
          <p:spPr>
            <a:xfrm rot="18090849">
              <a:off x="4868587" y="4283523"/>
              <a:ext cx="1248958" cy="368316"/>
            </a:xfrm>
            <a:prstGeom prst="rect">
              <a:avLst/>
            </a:prstGeom>
            <a:noFill/>
          </p:spPr>
          <p:txBody>
            <a:bodyPr>
              <a:spAutoFit/>
            </a:bodyPr>
            <a:lstStyle/>
            <a:p>
              <a:pPr algn="r" fontAlgn="auto">
                <a:spcBef>
                  <a:spcPts val="0"/>
                </a:spcBef>
                <a:spcAft>
                  <a:spcPts val="0"/>
                </a:spcAft>
                <a:defRPr/>
              </a:pPr>
              <a:r>
                <a:rPr lang="en-US" b="1" dirty="0">
                  <a:solidFill>
                    <a:srgbClr val="FFC000"/>
                  </a:solidFill>
                  <a:latin typeface="+mn-lt"/>
                  <a:ea typeface="+mn-ea"/>
                  <a:cs typeface="+mn-cs"/>
                </a:rPr>
                <a:t>z</a:t>
              </a:r>
              <a:r>
                <a:rPr lang="en-US" dirty="0">
                  <a:solidFill>
                    <a:schemeClr val="accent6">
                      <a:lumMod val="20000"/>
                      <a:lumOff val="80000"/>
                    </a:schemeClr>
                  </a:solidFill>
                  <a:latin typeface="+mn-lt"/>
                  <a:ea typeface="+mn-ea"/>
                  <a:cs typeface="+mn-cs"/>
                </a:rPr>
                <a:t>(13/</a:t>
              </a:r>
              <a:r>
                <a:rPr lang="en-US" i="1" dirty="0">
                  <a:solidFill>
                    <a:schemeClr val="accent6">
                      <a:lumMod val="20000"/>
                      <a:lumOff val="80000"/>
                    </a:schemeClr>
                  </a:solidFill>
                  <a:latin typeface="+mn-lt"/>
                  <a:ea typeface="+mn-ea"/>
                  <a:cs typeface="+mn-cs"/>
                </a:rPr>
                <a:t>k)</a:t>
              </a:r>
              <a:r>
                <a:rPr lang="en-US" i="1" dirty="0">
                  <a:solidFill>
                    <a:schemeClr val="accent6">
                      <a:lumMod val="20000"/>
                      <a:lumOff val="80000"/>
                    </a:schemeClr>
                  </a:solidFill>
                  <a:latin typeface="+mn-lt"/>
                  <a:ea typeface="+mn-ea"/>
                  <a:cs typeface="+mn-cs"/>
                  <a:sym typeface="Symbol"/>
                </a:rPr>
                <a:t></a:t>
              </a:r>
              <a:endParaRPr lang="en-US" i="1" dirty="0">
                <a:solidFill>
                  <a:schemeClr val="accent6">
                    <a:lumMod val="20000"/>
                    <a:lumOff val="80000"/>
                  </a:schemeClr>
                </a:solidFill>
                <a:latin typeface="+mn-lt"/>
                <a:ea typeface="+mn-ea"/>
                <a:cs typeface="+mn-cs"/>
              </a:endParaRPr>
            </a:p>
          </p:txBody>
        </p:sp>
        <p:sp>
          <p:nvSpPr>
            <p:cNvPr id="60" name="TextBox 59"/>
            <p:cNvSpPr txBox="1"/>
            <p:nvPr/>
          </p:nvSpPr>
          <p:spPr>
            <a:xfrm rot="18090849">
              <a:off x="5149586" y="4283523"/>
              <a:ext cx="1248958" cy="368316"/>
            </a:xfrm>
            <a:prstGeom prst="rect">
              <a:avLst/>
            </a:prstGeom>
            <a:noFill/>
          </p:spPr>
          <p:txBody>
            <a:bodyPr>
              <a:spAutoFit/>
            </a:bodyPr>
            <a:lstStyle/>
            <a:p>
              <a:pPr algn="r" fontAlgn="auto">
                <a:spcBef>
                  <a:spcPts val="0"/>
                </a:spcBef>
                <a:spcAft>
                  <a:spcPts val="0"/>
                </a:spcAft>
                <a:defRPr/>
              </a:pPr>
              <a:r>
                <a:rPr lang="en-US" b="1" dirty="0">
                  <a:solidFill>
                    <a:srgbClr val="FFC000"/>
                  </a:solidFill>
                  <a:latin typeface="+mn-lt"/>
                  <a:ea typeface="+mn-ea"/>
                  <a:cs typeface="+mn-cs"/>
                </a:rPr>
                <a:t>z</a:t>
              </a:r>
              <a:r>
                <a:rPr lang="en-US" dirty="0">
                  <a:solidFill>
                    <a:schemeClr val="accent6">
                      <a:lumMod val="20000"/>
                      <a:lumOff val="80000"/>
                    </a:schemeClr>
                  </a:solidFill>
                  <a:latin typeface="+mn-lt"/>
                  <a:ea typeface="+mn-ea"/>
                  <a:cs typeface="+mn-cs"/>
                </a:rPr>
                <a:t>(14/</a:t>
              </a:r>
              <a:r>
                <a:rPr lang="en-US" i="1" dirty="0">
                  <a:solidFill>
                    <a:schemeClr val="accent6">
                      <a:lumMod val="20000"/>
                      <a:lumOff val="80000"/>
                    </a:schemeClr>
                  </a:solidFill>
                  <a:latin typeface="+mn-lt"/>
                  <a:ea typeface="+mn-ea"/>
                  <a:cs typeface="+mn-cs"/>
                </a:rPr>
                <a:t>k)</a:t>
              </a:r>
              <a:r>
                <a:rPr lang="en-US" i="1" dirty="0">
                  <a:solidFill>
                    <a:schemeClr val="accent6">
                      <a:lumMod val="20000"/>
                      <a:lumOff val="80000"/>
                    </a:schemeClr>
                  </a:solidFill>
                  <a:latin typeface="+mn-lt"/>
                  <a:ea typeface="+mn-ea"/>
                  <a:cs typeface="+mn-cs"/>
                  <a:sym typeface="Symbol"/>
                </a:rPr>
                <a:t></a:t>
              </a:r>
              <a:endParaRPr lang="en-US" i="1" dirty="0">
                <a:solidFill>
                  <a:schemeClr val="accent6">
                    <a:lumMod val="20000"/>
                    <a:lumOff val="80000"/>
                  </a:schemeClr>
                </a:solidFill>
                <a:latin typeface="+mn-lt"/>
                <a:ea typeface="+mn-ea"/>
                <a:cs typeface="+mn-cs"/>
              </a:endParaRPr>
            </a:p>
          </p:txBody>
        </p:sp>
        <p:sp>
          <p:nvSpPr>
            <p:cNvPr id="61" name="TextBox 60"/>
            <p:cNvSpPr txBox="1"/>
            <p:nvPr/>
          </p:nvSpPr>
          <p:spPr>
            <a:xfrm rot="18090849">
              <a:off x="5429793" y="4282729"/>
              <a:ext cx="1248958" cy="369904"/>
            </a:xfrm>
            <a:prstGeom prst="rect">
              <a:avLst/>
            </a:prstGeom>
            <a:noFill/>
          </p:spPr>
          <p:txBody>
            <a:bodyPr>
              <a:spAutoFit/>
            </a:bodyPr>
            <a:lstStyle/>
            <a:p>
              <a:pPr algn="r" fontAlgn="auto">
                <a:spcBef>
                  <a:spcPts val="0"/>
                </a:spcBef>
                <a:spcAft>
                  <a:spcPts val="0"/>
                </a:spcAft>
                <a:defRPr/>
              </a:pPr>
              <a:r>
                <a:rPr lang="en-US" b="1" dirty="0">
                  <a:solidFill>
                    <a:srgbClr val="FFC000"/>
                  </a:solidFill>
                  <a:latin typeface="+mn-lt"/>
                  <a:ea typeface="+mn-ea"/>
                  <a:cs typeface="+mn-cs"/>
                </a:rPr>
                <a:t>z</a:t>
              </a:r>
              <a:r>
                <a:rPr lang="en-US" dirty="0">
                  <a:solidFill>
                    <a:schemeClr val="accent6">
                      <a:lumMod val="20000"/>
                      <a:lumOff val="80000"/>
                    </a:schemeClr>
                  </a:solidFill>
                  <a:latin typeface="+mn-lt"/>
                  <a:ea typeface="+mn-ea"/>
                  <a:cs typeface="+mn-cs"/>
                </a:rPr>
                <a:t>(15/</a:t>
              </a:r>
              <a:r>
                <a:rPr lang="en-US" i="1" dirty="0">
                  <a:solidFill>
                    <a:schemeClr val="accent6">
                      <a:lumMod val="20000"/>
                      <a:lumOff val="80000"/>
                    </a:schemeClr>
                  </a:solidFill>
                  <a:latin typeface="+mn-lt"/>
                  <a:ea typeface="+mn-ea"/>
                  <a:cs typeface="+mn-cs"/>
                </a:rPr>
                <a:t>k)</a:t>
              </a:r>
              <a:r>
                <a:rPr lang="en-US" i="1" dirty="0">
                  <a:solidFill>
                    <a:schemeClr val="accent6">
                      <a:lumMod val="20000"/>
                      <a:lumOff val="80000"/>
                    </a:schemeClr>
                  </a:solidFill>
                  <a:latin typeface="+mn-lt"/>
                  <a:ea typeface="+mn-ea"/>
                  <a:cs typeface="+mn-cs"/>
                  <a:sym typeface="Symbol"/>
                </a:rPr>
                <a:t></a:t>
              </a:r>
              <a:endParaRPr lang="en-US" i="1" dirty="0">
                <a:solidFill>
                  <a:schemeClr val="accent6">
                    <a:lumMod val="20000"/>
                    <a:lumOff val="80000"/>
                  </a:schemeClr>
                </a:solidFill>
                <a:latin typeface="+mn-lt"/>
                <a:ea typeface="+mn-ea"/>
                <a:cs typeface="+mn-cs"/>
              </a:endParaRPr>
            </a:p>
          </p:txBody>
        </p:sp>
      </p:grpSp>
      <p:sp>
        <p:nvSpPr>
          <p:cNvPr id="2" name="Rectangle 1"/>
          <p:cNvSpPr/>
          <p:nvPr/>
        </p:nvSpPr>
        <p:spPr>
          <a:xfrm>
            <a:off x="6096000" y="1981200"/>
            <a:ext cx="2979871" cy="1938992"/>
          </a:xfrm>
          <a:prstGeom prst="rect">
            <a:avLst/>
          </a:prstGeom>
        </p:spPr>
        <p:txBody>
          <a:bodyPr wrap="none">
            <a:spAutoFit/>
          </a:bodyPr>
          <a:lstStyle/>
          <a:p>
            <a:r>
              <a:rPr lang="en-US" sz="2000" dirty="0" smtClean="0">
                <a:latin typeface="Corbel" charset="0"/>
              </a:rPr>
              <a:t>“fingerprint” of sample:</a:t>
            </a:r>
          </a:p>
          <a:p>
            <a:r>
              <a:rPr lang="en-US" sz="2000" dirty="0" smtClean="0">
                <a:latin typeface="Corbel" charset="0"/>
              </a:rPr>
              <a:t>i.e. ~120 domain elements</a:t>
            </a:r>
          </a:p>
          <a:p>
            <a:r>
              <a:rPr lang="en-US" sz="2000" dirty="0" smtClean="0">
                <a:latin typeface="Corbel" charset="0"/>
              </a:rPr>
              <a:t>seen once, 75 seen twice,..</a:t>
            </a:r>
          </a:p>
          <a:p>
            <a:endParaRPr lang="en-US" sz="2000" dirty="0">
              <a:latin typeface="Corbel" charset="0"/>
            </a:endParaRPr>
          </a:p>
          <a:p>
            <a:r>
              <a:rPr lang="en-US" sz="2000" dirty="0" smtClean="0">
                <a:latin typeface="Corbel" charset="0"/>
              </a:rPr>
              <a:t>Entropy:</a:t>
            </a:r>
          </a:p>
          <a:p>
            <a:r>
              <a:rPr lang="en-US" sz="2000" i="1" dirty="0" smtClean="0">
                <a:latin typeface="Corbel" charset="0"/>
              </a:rPr>
              <a:t>H</a:t>
            </a:r>
            <a:r>
              <a:rPr lang="en-US" sz="2000" dirty="0">
                <a:latin typeface="Corbel" charset="0"/>
              </a:rPr>
              <a:t>(D)=</a:t>
            </a:r>
            <a:r>
              <a:rPr lang="en-US" sz="2000" dirty="0" err="1">
                <a:latin typeface="Symbol" charset="2"/>
                <a:cs typeface="Symbol" charset="2"/>
              </a:rPr>
              <a:t>S</a:t>
            </a:r>
            <a:r>
              <a:rPr lang="en-US" sz="2000" baseline="-25000" dirty="0" err="1">
                <a:cs typeface="Symbol" charset="2"/>
              </a:rPr>
              <a:t>x:h</a:t>
            </a:r>
            <a:r>
              <a:rPr lang="en-US" sz="2000" baseline="-25000" dirty="0">
                <a:cs typeface="Symbol" charset="2"/>
              </a:rPr>
              <a:t>(x)≠0 </a:t>
            </a:r>
            <a:r>
              <a:rPr lang="en-US" sz="2000" dirty="0">
                <a:cs typeface="Symbol" charset="2"/>
              </a:rPr>
              <a:t>h(x) x log </a:t>
            </a:r>
            <a:r>
              <a:rPr lang="en-US" sz="2000" i="1" dirty="0">
                <a:cs typeface="Symbol" charset="2"/>
              </a:rPr>
              <a:t>x </a:t>
            </a:r>
            <a:endParaRPr lang="en-US" sz="2000" dirty="0"/>
          </a:p>
        </p:txBody>
      </p:sp>
    </p:spTree>
    <p:extLst>
      <p:ext uri="{BB962C8B-B14F-4D97-AF65-F5344CB8AC3E}">
        <p14:creationId xmlns:p14="http://schemas.microsoft.com/office/powerpoint/2010/main" val="41350462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5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nodeType="afterGroup">
                            <p:stCondLst>
                              <p:cond delay="50"/>
                            </p:stCondLst>
                            <p:childTnLst>
                              <p:par>
                                <p:cTn id="11" presetID="1" presetClass="entr" presetSubtype="0" fill="hold" grpId="0" nodeType="afterEffect">
                                  <p:stCondLst>
                                    <p:cond delay="5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nodeType="afterGroup">
                            <p:stCondLst>
                              <p:cond delay="100"/>
                            </p:stCondLst>
                            <p:childTnLst>
                              <p:par>
                                <p:cTn id="14" presetID="1" presetClass="entr" presetSubtype="0" fill="hold" grpId="0" nodeType="afterEffect">
                                  <p:stCondLst>
                                    <p:cond delay="50"/>
                                  </p:stCondLst>
                                  <p:childTnLst>
                                    <p:set>
                                      <p:cBhvr>
                                        <p:cTn id="15" dur="1" fill="hold">
                                          <p:stCondLst>
                                            <p:cond delay="0"/>
                                          </p:stCondLst>
                                        </p:cTn>
                                        <p:tgtEl>
                                          <p:spTgt spid="14"/>
                                        </p:tgtEl>
                                        <p:attrNameLst>
                                          <p:attrName>style.visibility</p:attrName>
                                        </p:attrNameLst>
                                      </p:cBhvr>
                                      <p:to>
                                        <p:strVal val="visible"/>
                                      </p:to>
                                    </p:set>
                                  </p:childTnLst>
                                </p:cTn>
                              </p:par>
                            </p:childTnLst>
                          </p:cTn>
                        </p:par>
                        <p:par>
                          <p:cTn id="16" fill="hold" nodeType="afterGroup">
                            <p:stCondLst>
                              <p:cond delay="150"/>
                            </p:stCondLst>
                            <p:childTnLst>
                              <p:par>
                                <p:cTn id="17" presetID="1" presetClass="entr" presetSubtype="0" fill="hold" grpId="0" nodeType="afterEffect">
                                  <p:stCondLst>
                                    <p:cond delay="50"/>
                                  </p:stCondLst>
                                  <p:childTnLst>
                                    <p:set>
                                      <p:cBhvr>
                                        <p:cTn id="18" dur="1" fill="hold">
                                          <p:stCondLst>
                                            <p:cond delay="0"/>
                                          </p:stCondLst>
                                        </p:cTn>
                                        <p:tgtEl>
                                          <p:spTgt spid="15"/>
                                        </p:tgtEl>
                                        <p:attrNameLst>
                                          <p:attrName>style.visibility</p:attrName>
                                        </p:attrNameLst>
                                      </p:cBhvr>
                                      <p:to>
                                        <p:strVal val="visible"/>
                                      </p:to>
                                    </p:set>
                                  </p:childTnLst>
                                </p:cTn>
                              </p:par>
                            </p:childTnLst>
                          </p:cTn>
                        </p:par>
                        <p:par>
                          <p:cTn id="19" fill="hold" nodeType="afterGroup">
                            <p:stCondLst>
                              <p:cond delay="200"/>
                            </p:stCondLst>
                            <p:childTnLst>
                              <p:par>
                                <p:cTn id="20" presetID="1" presetClass="entr" presetSubtype="0" fill="hold" grpId="0" nodeType="afterEffect">
                                  <p:stCondLst>
                                    <p:cond delay="50"/>
                                  </p:stCondLst>
                                  <p:childTnLst>
                                    <p:set>
                                      <p:cBhvr>
                                        <p:cTn id="21" dur="1" fill="hold">
                                          <p:stCondLst>
                                            <p:cond delay="0"/>
                                          </p:stCondLst>
                                        </p:cTn>
                                        <p:tgtEl>
                                          <p:spTgt spid="16"/>
                                        </p:tgtEl>
                                        <p:attrNameLst>
                                          <p:attrName>style.visibility</p:attrName>
                                        </p:attrNameLst>
                                      </p:cBhvr>
                                      <p:to>
                                        <p:strVal val="visible"/>
                                      </p:to>
                                    </p:set>
                                  </p:childTnLst>
                                </p:cTn>
                              </p:par>
                            </p:childTnLst>
                          </p:cTn>
                        </p:par>
                        <p:par>
                          <p:cTn id="22" fill="hold" nodeType="afterGroup">
                            <p:stCondLst>
                              <p:cond delay="250"/>
                            </p:stCondLst>
                            <p:childTnLst>
                              <p:par>
                                <p:cTn id="23" presetID="1" presetClass="entr" presetSubtype="0" fill="hold" grpId="0" nodeType="afterEffect">
                                  <p:stCondLst>
                                    <p:cond delay="5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nodeType="afterGroup">
                            <p:stCondLst>
                              <p:cond delay="300"/>
                            </p:stCondLst>
                            <p:childTnLst>
                              <p:par>
                                <p:cTn id="26" presetID="1" presetClass="entr" presetSubtype="0" fill="hold" grpId="0" nodeType="afterEffect">
                                  <p:stCondLst>
                                    <p:cond delay="50"/>
                                  </p:stCondLst>
                                  <p:childTnLst>
                                    <p:set>
                                      <p:cBhvr>
                                        <p:cTn id="27" dur="1" fill="hold">
                                          <p:stCondLst>
                                            <p:cond delay="0"/>
                                          </p:stCondLst>
                                        </p:cTn>
                                        <p:tgtEl>
                                          <p:spTgt spid="18"/>
                                        </p:tgtEl>
                                        <p:attrNameLst>
                                          <p:attrName>style.visibility</p:attrName>
                                        </p:attrNameLst>
                                      </p:cBhvr>
                                      <p:to>
                                        <p:strVal val="visible"/>
                                      </p:to>
                                    </p:set>
                                  </p:childTnLst>
                                </p:cTn>
                              </p:par>
                            </p:childTnLst>
                          </p:cTn>
                        </p:par>
                        <p:par>
                          <p:cTn id="28" fill="hold" nodeType="afterGroup">
                            <p:stCondLst>
                              <p:cond delay="350"/>
                            </p:stCondLst>
                            <p:childTnLst>
                              <p:par>
                                <p:cTn id="29" presetID="1" presetClass="entr" presetSubtype="0" fill="hold" grpId="0" nodeType="afterEffect">
                                  <p:stCondLst>
                                    <p:cond delay="50"/>
                                  </p:stCondLst>
                                  <p:childTnLst>
                                    <p:set>
                                      <p:cBhvr>
                                        <p:cTn id="30" dur="1" fill="hold">
                                          <p:stCondLst>
                                            <p:cond delay="0"/>
                                          </p:stCondLst>
                                        </p:cTn>
                                        <p:tgtEl>
                                          <p:spTgt spid="19"/>
                                        </p:tgtEl>
                                        <p:attrNameLst>
                                          <p:attrName>style.visibility</p:attrName>
                                        </p:attrNameLst>
                                      </p:cBhvr>
                                      <p:to>
                                        <p:strVal val="visible"/>
                                      </p:to>
                                    </p:set>
                                  </p:childTnLst>
                                </p:cTn>
                              </p:par>
                            </p:childTnLst>
                          </p:cTn>
                        </p:par>
                        <p:par>
                          <p:cTn id="31" fill="hold" nodeType="afterGroup">
                            <p:stCondLst>
                              <p:cond delay="400"/>
                            </p:stCondLst>
                            <p:childTnLst>
                              <p:par>
                                <p:cTn id="32" presetID="1" presetClass="entr" presetSubtype="0" fill="hold" grpId="0" nodeType="afterEffect">
                                  <p:stCondLst>
                                    <p:cond delay="50"/>
                                  </p:stCondLst>
                                  <p:childTnLst>
                                    <p:set>
                                      <p:cBhvr>
                                        <p:cTn id="33" dur="1" fill="hold">
                                          <p:stCondLst>
                                            <p:cond delay="0"/>
                                          </p:stCondLst>
                                        </p:cTn>
                                        <p:tgtEl>
                                          <p:spTgt spid="20"/>
                                        </p:tgtEl>
                                        <p:attrNameLst>
                                          <p:attrName>style.visibility</p:attrName>
                                        </p:attrNameLst>
                                      </p:cBhvr>
                                      <p:to>
                                        <p:strVal val="visible"/>
                                      </p:to>
                                    </p:set>
                                  </p:childTnLst>
                                </p:cTn>
                              </p:par>
                            </p:childTnLst>
                          </p:cTn>
                        </p:par>
                        <p:par>
                          <p:cTn id="34" fill="hold" nodeType="afterGroup">
                            <p:stCondLst>
                              <p:cond delay="450"/>
                            </p:stCondLst>
                            <p:childTnLst>
                              <p:par>
                                <p:cTn id="35" presetID="1" presetClass="entr" presetSubtype="0" fill="hold" grpId="0" nodeType="afterEffect">
                                  <p:stCondLst>
                                    <p:cond delay="50"/>
                                  </p:stCondLst>
                                  <p:childTnLst>
                                    <p:set>
                                      <p:cBhvr>
                                        <p:cTn id="36" dur="1" fill="hold">
                                          <p:stCondLst>
                                            <p:cond delay="0"/>
                                          </p:stCondLst>
                                        </p:cTn>
                                        <p:tgtEl>
                                          <p:spTgt spid="21"/>
                                        </p:tgtEl>
                                        <p:attrNameLst>
                                          <p:attrName>style.visibility</p:attrName>
                                        </p:attrNameLst>
                                      </p:cBhvr>
                                      <p:to>
                                        <p:strVal val="visible"/>
                                      </p:to>
                                    </p:set>
                                  </p:childTnLst>
                                </p:cTn>
                              </p:par>
                            </p:childTnLst>
                          </p:cTn>
                        </p:par>
                        <p:par>
                          <p:cTn id="37" fill="hold" nodeType="afterGroup">
                            <p:stCondLst>
                              <p:cond delay="500"/>
                            </p:stCondLst>
                            <p:childTnLst>
                              <p:par>
                                <p:cTn id="38" presetID="1" presetClass="entr" presetSubtype="0" fill="hold" grpId="0" nodeType="afterEffect">
                                  <p:stCondLst>
                                    <p:cond delay="50"/>
                                  </p:stCondLst>
                                  <p:childTnLst>
                                    <p:set>
                                      <p:cBhvr>
                                        <p:cTn id="39" dur="1" fill="hold">
                                          <p:stCondLst>
                                            <p:cond delay="0"/>
                                          </p:stCondLst>
                                        </p:cTn>
                                        <p:tgtEl>
                                          <p:spTgt spid="22"/>
                                        </p:tgtEl>
                                        <p:attrNameLst>
                                          <p:attrName>style.visibility</p:attrName>
                                        </p:attrNameLst>
                                      </p:cBhvr>
                                      <p:to>
                                        <p:strVal val="visible"/>
                                      </p:to>
                                    </p:set>
                                  </p:childTnLst>
                                </p:cTn>
                              </p:par>
                            </p:childTnLst>
                          </p:cTn>
                        </p:par>
                        <p:par>
                          <p:cTn id="40" fill="hold" nodeType="afterGroup">
                            <p:stCondLst>
                              <p:cond delay="550"/>
                            </p:stCondLst>
                            <p:childTnLst>
                              <p:par>
                                <p:cTn id="41" presetID="1" presetClass="entr" presetSubtype="0" fill="hold" grpId="0" nodeType="afterEffect">
                                  <p:stCondLst>
                                    <p:cond delay="50"/>
                                  </p:stCondLst>
                                  <p:childTnLst>
                                    <p:set>
                                      <p:cBhvr>
                                        <p:cTn id="42" dur="1" fill="hold">
                                          <p:stCondLst>
                                            <p:cond delay="0"/>
                                          </p:stCondLst>
                                        </p:cTn>
                                        <p:tgtEl>
                                          <p:spTgt spid="23"/>
                                        </p:tgtEl>
                                        <p:attrNameLst>
                                          <p:attrName>style.visibility</p:attrName>
                                        </p:attrNameLst>
                                      </p:cBhvr>
                                      <p:to>
                                        <p:strVal val="visible"/>
                                      </p:to>
                                    </p:set>
                                  </p:childTnLst>
                                </p:cTn>
                              </p:par>
                            </p:childTnLst>
                          </p:cTn>
                        </p:par>
                        <p:par>
                          <p:cTn id="43" fill="hold" nodeType="afterGroup">
                            <p:stCondLst>
                              <p:cond delay="600"/>
                            </p:stCondLst>
                            <p:childTnLst>
                              <p:par>
                                <p:cTn id="44" presetID="1" presetClass="entr" presetSubtype="0" fill="hold" grpId="0" nodeType="afterEffect">
                                  <p:stCondLst>
                                    <p:cond delay="50"/>
                                  </p:stCondLst>
                                  <p:childTnLst>
                                    <p:set>
                                      <p:cBhvr>
                                        <p:cTn id="45" dur="1" fill="hold">
                                          <p:stCondLst>
                                            <p:cond delay="0"/>
                                          </p:stCondLst>
                                        </p:cTn>
                                        <p:tgtEl>
                                          <p:spTgt spid="24"/>
                                        </p:tgtEl>
                                        <p:attrNameLst>
                                          <p:attrName>style.visibility</p:attrName>
                                        </p:attrNameLst>
                                      </p:cBhvr>
                                      <p:to>
                                        <p:strVal val="visible"/>
                                      </p:to>
                                    </p:set>
                                  </p:childTnLst>
                                </p:cTn>
                              </p:par>
                            </p:childTnLst>
                          </p:cTn>
                        </p:par>
                        <p:par>
                          <p:cTn id="46" fill="hold" nodeType="afterGroup">
                            <p:stCondLst>
                              <p:cond delay="650"/>
                            </p:stCondLst>
                            <p:childTnLst>
                              <p:par>
                                <p:cTn id="47" presetID="1" presetClass="entr" presetSubtype="0" fill="hold" grpId="0" nodeType="afterEffect">
                                  <p:stCondLst>
                                    <p:cond delay="50"/>
                                  </p:stCondLst>
                                  <p:childTnLst>
                                    <p:set>
                                      <p:cBhvr>
                                        <p:cTn id="48" dur="1" fill="hold">
                                          <p:stCondLst>
                                            <p:cond delay="0"/>
                                          </p:stCondLst>
                                        </p:cTn>
                                        <p:tgtEl>
                                          <p:spTgt spid="25"/>
                                        </p:tgtEl>
                                        <p:attrNameLst>
                                          <p:attrName>style.visibility</p:attrName>
                                        </p:attrNameLst>
                                      </p:cBhvr>
                                      <p:to>
                                        <p:strVal val="visible"/>
                                      </p:to>
                                    </p:set>
                                  </p:childTnLst>
                                </p:cTn>
                              </p:par>
                            </p:childTnLst>
                          </p:cTn>
                        </p:par>
                        <p:par>
                          <p:cTn id="49" fill="hold" nodeType="afterGroup">
                            <p:stCondLst>
                              <p:cond delay="700"/>
                            </p:stCondLst>
                            <p:childTnLst>
                              <p:par>
                                <p:cTn id="50" presetID="1" presetClass="entr" presetSubtype="0" fill="hold" grpId="0" nodeType="afterEffect">
                                  <p:stCondLst>
                                    <p:cond delay="50"/>
                                  </p:stCondLst>
                                  <p:childTnLst>
                                    <p:set>
                                      <p:cBhvr>
                                        <p:cTn id="51" dur="1" fill="hold">
                                          <p:stCondLst>
                                            <p:cond delay="0"/>
                                          </p:stCondLst>
                                        </p:cTn>
                                        <p:tgtEl>
                                          <p:spTgt spid="26"/>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nodeType="click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500"/>
                                        <p:tgtEl>
                                          <p:spTgt spid="45"/>
                                        </p:tgtEl>
                                      </p:cBhvr>
                                    </p:animEffect>
                                  </p:childTnLst>
                                </p:cTn>
                              </p:par>
                              <p:par>
                                <p:cTn id="57" presetID="1" presetClass="entr" presetSubtype="0" fill="hold" nodeType="withEffect">
                                  <p:stCondLst>
                                    <p:cond delay="0"/>
                                  </p:stCondLst>
                                  <p:childTnLst>
                                    <p:set>
                                      <p:cBhvr>
                                        <p:cTn id="58" dur="1" fill="hold">
                                          <p:stCondLst>
                                            <p:cond delay="0"/>
                                          </p:stCondLst>
                                        </p:cTn>
                                        <p:tgtEl>
                                          <p:spTgt spid="2">
                                            <p:txEl>
                                              <p:pRg st="4" end="4"/>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3"/>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0" presetClass="exit" presetSubtype="0" fill="hold" nodeType="clickEffect">
                                  <p:stCondLst>
                                    <p:cond delay="0"/>
                                  </p:stCondLst>
                                  <p:childTnLst>
                                    <p:animEffect transition="out" filter="fade">
                                      <p:cBhvr>
                                        <p:cTn id="68" dur="500"/>
                                        <p:tgtEl>
                                          <p:spTgt spid="45"/>
                                        </p:tgtEl>
                                      </p:cBhvr>
                                    </p:animEffect>
                                    <p:set>
                                      <p:cBhvr>
                                        <p:cTn id="69" dur="1" fill="hold">
                                          <p:stCondLst>
                                            <p:cond delay="499"/>
                                          </p:stCondLst>
                                        </p:cTn>
                                        <p:tgtEl>
                                          <p:spTgt spid="45"/>
                                        </p:tgtEl>
                                        <p:attrNameLst>
                                          <p:attrName>style.visibility</p:attrName>
                                        </p:attrNameLst>
                                      </p:cBhvr>
                                      <p:to>
                                        <p:strVal val="hidden"/>
                                      </p:to>
                                    </p:set>
                                  </p:childTnLst>
                                </p:cTn>
                              </p:par>
                              <p:par>
                                <p:cTn id="70" presetID="10" presetClass="entr" presetSubtype="0" fill="hold" nodeType="with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fade">
                                      <p:cBhvr>
                                        <p:cTn id="72" dur="500"/>
                                        <p:tgtEl>
                                          <p:spTgt spid="46"/>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nodeType="clickEffect">
                                  <p:stCondLst>
                                    <p:cond delay="0"/>
                                  </p:stCondLst>
                                  <p:childTnLst>
                                    <p:set>
                                      <p:cBhvr>
                                        <p:cTn id="7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2"/>
          <p:cNvSpPr txBox="1">
            <a:spLocks noChangeArrowheads="1"/>
          </p:cNvSpPr>
          <p:nvPr/>
        </p:nvSpPr>
        <p:spPr bwMode="auto">
          <a:xfrm>
            <a:off x="1295400" y="0"/>
            <a:ext cx="70866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6600" dirty="0" smtClean="0">
                <a:solidFill>
                  <a:srgbClr val="FFFFFF"/>
                </a:solidFill>
              </a:rPr>
              <a:t>Linear Estimators</a:t>
            </a:r>
            <a:endParaRPr lang="en-US" sz="6600" dirty="0">
              <a:solidFill>
                <a:srgbClr val="FFFFFF"/>
              </a:solidFill>
            </a:endParaRPr>
          </a:p>
        </p:txBody>
      </p:sp>
      <p:sp>
        <p:nvSpPr>
          <p:cNvPr id="8" name="TextBox 7"/>
          <p:cNvSpPr txBox="1"/>
          <p:nvPr/>
        </p:nvSpPr>
        <p:spPr>
          <a:xfrm>
            <a:off x="76200" y="1777424"/>
            <a:ext cx="9220200" cy="584776"/>
          </a:xfrm>
          <a:prstGeom prst="rect">
            <a:avLst/>
          </a:prstGeom>
          <a:noFill/>
        </p:spPr>
        <p:txBody>
          <a:bodyPr wrap="square">
            <a:spAutoFit/>
          </a:bodyPr>
          <a:lstStyle/>
          <a:p>
            <a:pPr algn="ctr" fontAlgn="auto">
              <a:spcBef>
                <a:spcPts val="0"/>
              </a:spcBef>
              <a:spcAft>
                <a:spcPts val="0"/>
              </a:spcAft>
              <a:defRPr/>
            </a:pPr>
            <a:r>
              <a:rPr lang="en-US" sz="3200" dirty="0" smtClean="0">
                <a:solidFill>
                  <a:schemeClr val="accent6">
                    <a:lumMod val="20000"/>
                    <a:lumOff val="80000"/>
                  </a:schemeClr>
                </a:solidFill>
                <a:latin typeface="+mn-lt"/>
                <a:ea typeface="+mn-ea"/>
                <a:cs typeface="+mn-cs"/>
              </a:rPr>
              <a:t>Most estimators considered over past 100</a:t>
            </a:r>
            <a:r>
              <a:rPr lang="en-US" sz="3200" dirty="0">
                <a:solidFill>
                  <a:schemeClr val="accent6">
                    <a:lumMod val="20000"/>
                    <a:lumOff val="80000"/>
                  </a:schemeClr>
                </a:solidFill>
                <a:latin typeface="+mn-lt"/>
                <a:ea typeface="+mn-ea"/>
                <a:cs typeface="+mn-cs"/>
              </a:rPr>
              <a:t>+ </a:t>
            </a:r>
            <a:r>
              <a:rPr lang="en-US" sz="3200" dirty="0" smtClean="0">
                <a:solidFill>
                  <a:schemeClr val="accent6">
                    <a:lumMod val="20000"/>
                    <a:lumOff val="80000"/>
                  </a:schemeClr>
                </a:solidFill>
                <a:latin typeface="+mn-lt"/>
                <a:ea typeface="+mn-ea"/>
                <a:cs typeface="+mn-cs"/>
              </a:rPr>
              <a:t>years:</a:t>
            </a:r>
            <a:endParaRPr lang="en-US" sz="3200" dirty="0">
              <a:solidFill>
                <a:schemeClr val="accent6">
                  <a:lumMod val="20000"/>
                  <a:lumOff val="80000"/>
                </a:schemeClr>
              </a:solidFill>
              <a:latin typeface="+mn-lt"/>
              <a:ea typeface="+mn-ea"/>
              <a:cs typeface="+mn-cs"/>
            </a:endParaRPr>
          </a:p>
        </p:txBody>
      </p:sp>
      <p:sp>
        <p:nvSpPr>
          <p:cNvPr id="9" name="TextBox 8"/>
          <p:cNvSpPr txBox="1"/>
          <p:nvPr/>
        </p:nvSpPr>
        <p:spPr>
          <a:xfrm>
            <a:off x="2895600" y="2462213"/>
            <a:ext cx="3657600" cy="585787"/>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ja-JP" altLang="en-US" sz="3200" dirty="0">
                <a:solidFill>
                  <a:srgbClr val="FDEADA"/>
                </a:solidFill>
              </a:rPr>
              <a:t>“</a:t>
            </a:r>
            <a:r>
              <a:rPr lang="en-US" sz="3200" dirty="0">
                <a:solidFill>
                  <a:srgbClr val="FDEADA"/>
                </a:solidFill>
              </a:rPr>
              <a:t>Linear estimators</a:t>
            </a:r>
            <a:r>
              <a:rPr lang="ja-JP" altLang="en-US" sz="3200" dirty="0">
                <a:solidFill>
                  <a:srgbClr val="FDEADA"/>
                </a:solidFill>
              </a:rPr>
              <a:t>”</a:t>
            </a:r>
            <a:endParaRPr lang="en-US" sz="3200" dirty="0">
              <a:solidFill>
                <a:srgbClr val="FDEADA"/>
              </a:solidFill>
            </a:endParaRPr>
          </a:p>
        </p:txBody>
      </p:sp>
      <p:sp>
        <p:nvSpPr>
          <p:cNvPr id="3079" name="TextBox 9"/>
          <p:cNvSpPr txBox="1">
            <a:spLocks noChangeArrowheads="1"/>
          </p:cNvSpPr>
          <p:nvPr/>
        </p:nvSpPr>
        <p:spPr bwMode="auto">
          <a:xfrm>
            <a:off x="3505200" y="3048000"/>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3200">
                <a:solidFill>
                  <a:srgbClr val="FFC000"/>
                </a:solidFill>
              </a:rPr>
              <a:t>d</a:t>
            </a:r>
            <a:r>
              <a:rPr lang="en-US" sz="3200" baseline="-25000">
                <a:solidFill>
                  <a:srgbClr val="FFC000"/>
                </a:solidFill>
              </a:rPr>
              <a:t>1</a:t>
            </a:r>
          </a:p>
        </p:txBody>
      </p:sp>
      <p:sp>
        <p:nvSpPr>
          <p:cNvPr id="3080" name="TextBox 10"/>
          <p:cNvSpPr txBox="1">
            <a:spLocks noChangeArrowheads="1"/>
          </p:cNvSpPr>
          <p:nvPr/>
        </p:nvSpPr>
        <p:spPr bwMode="auto">
          <a:xfrm>
            <a:off x="4648200" y="3048000"/>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3200">
                <a:solidFill>
                  <a:srgbClr val="FFC000"/>
                </a:solidFill>
              </a:rPr>
              <a:t>d</a:t>
            </a:r>
            <a:r>
              <a:rPr lang="en-US" sz="3200" baseline="-25000">
                <a:solidFill>
                  <a:srgbClr val="FFC000"/>
                </a:solidFill>
              </a:rPr>
              <a:t>2</a:t>
            </a:r>
          </a:p>
        </p:txBody>
      </p:sp>
      <p:sp>
        <p:nvSpPr>
          <p:cNvPr id="3081" name="TextBox 11"/>
          <p:cNvSpPr txBox="1">
            <a:spLocks noChangeArrowheads="1"/>
          </p:cNvSpPr>
          <p:nvPr/>
        </p:nvSpPr>
        <p:spPr bwMode="auto">
          <a:xfrm>
            <a:off x="5791200" y="3048000"/>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3200">
                <a:solidFill>
                  <a:srgbClr val="FFC000"/>
                </a:solidFill>
              </a:rPr>
              <a:t>d</a:t>
            </a:r>
            <a:r>
              <a:rPr lang="en-US" sz="3200" baseline="-25000">
                <a:solidFill>
                  <a:srgbClr val="FFC000"/>
                </a:solidFill>
              </a:rPr>
              <a:t>3</a:t>
            </a:r>
          </a:p>
        </p:txBody>
      </p:sp>
      <p:sp>
        <p:nvSpPr>
          <p:cNvPr id="13" name="TextBox 12"/>
          <p:cNvSpPr txBox="1"/>
          <p:nvPr/>
        </p:nvSpPr>
        <p:spPr>
          <a:xfrm>
            <a:off x="3048000" y="3048000"/>
            <a:ext cx="685800" cy="584200"/>
          </a:xfrm>
          <a:prstGeom prst="rect">
            <a:avLst/>
          </a:prstGeom>
          <a:noFill/>
        </p:spPr>
        <p:txBody>
          <a:bodyPr>
            <a:spAutoFit/>
          </a:bodyPr>
          <a:lstStyle/>
          <a:p>
            <a:pPr fontAlgn="auto">
              <a:spcBef>
                <a:spcPts val="0"/>
              </a:spcBef>
              <a:spcAft>
                <a:spcPts val="0"/>
              </a:spcAft>
              <a:defRPr/>
            </a:pPr>
            <a:r>
              <a:rPr lang="en-US" sz="3200" dirty="0">
                <a:solidFill>
                  <a:schemeClr val="accent6">
                    <a:lumMod val="20000"/>
                    <a:lumOff val="80000"/>
                  </a:schemeClr>
                </a:solidFill>
                <a:latin typeface="+mn-lt"/>
                <a:ea typeface="+mn-ea"/>
                <a:cs typeface="+mn-cs"/>
              </a:rPr>
              <a:t>c</a:t>
            </a:r>
            <a:r>
              <a:rPr lang="en-US" sz="3200" baseline="-25000" dirty="0">
                <a:solidFill>
                  <a:schemeClr val="accent6">
                    <a:lumMod val="20000"/>
                    <a:lumOff val="80000"/>
                  </a:schemeClr>
                </a:solidFill>
                <a:latin typeface="+mn-lt"/>
                <a:ea typeface="+mn-ea"/>
                <a:cs typeface="+mn-cs"/>
              </a:rPr>
              <a:t>1</a:t>
            </a:r>
            <a:r>
              <a:rPr lang="en-US" sz="3200" dirty="0">
                <a:solidFill>
                  <a:schemeClr val="accent6">
                    <a:lumMod val="20000"/>
                    <a:lumOff val="80000"/>
                  </a:schemeClr>
                </a:solidFill>
                <a:latin typeface="+mn-lt"/>
                <a:ea typeface="+mn-ea"/>
                <a:cs typeface="+mn-cs"/>
                <a:sym typeface="Symbol"/>
              </a:rPr>
              <a:t></a:t>
            </a:r>
            <a:endParaRPr lang="en-US" sz="3200" baseline="-25000" dirty="0">
              <a:solidFill>
                <a:schemeClr val="accent6">
                  <a:lumMod val="20000"/>
                  <a:lumOff val="80000"/>
                </a:schemeClr>
              </a:solidFill>
              <a:latin typeface="+mn-lt"/>
              <a:ea typeface="+mn-ea"/>
              <a:cs typeface="+mn-cs"/>
            </a:endParaRPr>
          </a:p>
        </p:txBody>
      </p:sp>
      <p:sp>
        <p:nvSpPr>
          <p:cNvPr id="15" name="TextBox 14"/>
          <p:cNvSpPr txBox="1"/>
          <p:nvPr/>
        </p:nvSpPr>
        <p:spPr>
          <a:xfrm>
            <a:off x="3924300" y="3048000"/>
            <a:ext cx="952500" cy="584200"/>
          </a:xfrm>
          <a:prstGeom prst="rect">
            <a:avLst/>
          </a:prstGeom>
          <a:noFill/>
        </p:spPr>
        <p:txBody>
          <a:bodyPr>
            <a:spAutoFit/>
          </a:bodyPr>
          <a:lstStyle/>
          <a:p>
            <a:pPr fontAlgn="auto">
              <a:spcBef>
                <a:spcPts val="0"/>
              </a:spcBef>
              <a:spcAft>
                <a:spcPts val="0"/>
              </a:spcAft>
              <a:defRPr/>
            </a:pPr>
            <a:r>
              <a:rPr lang="en-US" sz="3200" dirty="0">
                <a:solidFill>
                  <a:schemeClr val="accent6">
                    <a:lumMod val="20000"/>
                    <a:lumOff val="80000"/>
                  </a:schemeClr>
                </a:solidFill>
                <a:latin typeface="+mn-lt"/>
                <a:ea typeface="+mn-ea"/>
                <a:cs typeface="+mn-cs"/>
              </a:rPr>
              <a:t>+ c</a:t>
            </a:r>
            <a:r>
              <a:rPr lang="en-US" sz="3200" baseline="-25000" dirty="0">
                <a:solidFill>
                  <a:schemeClr val="accent6">
                    <a:lumMod val="20000"/>
                    <a:lumOff val="80000"/>
                  </a:schemeClr>
                </a:solidFill>
                <a:latin typeface="+mn-lt"/>
                <a:ea typeface="+mn-ea"/>
                <a:cs typeface="+mn-cs"/>
              </a:rPr>
              <a:t>2</a:t>
            </a:r>
            <a:r>
              <a:rPr lang="en-US" sz="3200" dirty="0">
                <a:solidFill>
                  <a:schemeClr val="accent6">
                    <a:lumMod val="20000"/>
                    <a:lumOff val="80000"/>
                  </a:schemeClr>
                </a:solidFill>
                <a:latin typeface="+mn-lt"/>
                <a:ea typeface="+mn-ea"/>
                <a:cs typeface="+mn-cs"/>
                <a:sym typeface="Symbol"/>
              </a:rPr>
              <a:t></a:t>
            </a:r>
            <a:endParaRPr lang="en-US" sz="3200" baseline="-25000" dirty="0">
              <a:solidFill>
                <a:schemeClr val="accent6">
                  <a:lumMod val="20000"/>
                  <a:lumOff val="80000"/>
                </a:schemeClr>
              </a:solidFill>
              <a:latin typeface="+mn-lt"/>
              <a:ea typeface="+mn-ea"/>
              <a:cs typeface="+mn-cs"/>
            </a:endParaRPr>
          </a:p>
        </p:txBody>
      </p:sp>
      <p:sp>
        <p:nvSpPr>
          <p:cNvPr id="16" name="TextBox 15"/>
          <p:cNvSpPr txBox="1"/>
          <p:nvPr/>
        </p:nvSpPr>
        <p:spPr>
          <a:xfrm>
            <a:off x="5067300" y="3048000"/>
            <a:ext cx="952500" cy="584200"/>
          </a:xfrm>
          <a:prstGeom prst="rect">
            <a:avLst/>
          </a:prstGeom>
          <a:noFill/>
        </p:spPr>
        <p:txBody>
          <a:bodyPr>
            <a:spAutoFit/>
          </a:bodyPr>
          <a:lstStyle/>
          <a:p>
            <a:pPr fontAlgn="auto">
              <a:spcBef>
                <a:spcPts val="0"/>
              </a:spcBef>
              <a:spcAft>
                <a:spcPts val="0"/>
              </a:spcAft>
              <a:defRPr/>
            </a:pPr>
            <a:r>
              <a:rPr lang="en-US" sz="3200" dirty="0">
                <a:solidFill>
                  <a:schemeClr val="accent6">
                    <a:lumMod val="20000"/>
                    <a:lumOff val="80000"/>
                  </a:schemeClr>
                </a:solidFill>
                <a:latin typeface="+mn-lt"/>
                <a:ea typeface="+mn-ea"/>
                <a:cs typeface="+mn-cs"/>
              </a:rPr>
              <a:t>+ c</a:t>
            </a:r>
            <a:r>
              <a:rPr lang="en-US" sz="3200" baseline="-25000" dirty="0">
                <a:solidFill>
                  <a:schemeClr val="accent6">
                    <a:lumMod val="20000"/>
                    <a:lumOff val="80000"/>
                  </a:schemeClr>
                </a:solidFill>
                <a:latin typeface="+mn-lt"/>
                <a:ea typeface="+mn-ea"/>
                <a:cs typeface="+mn-cs"/>
              </a:rPr>
              <a:t>3</a:t>
            </a:r>
            <a:r>
              <a:rPr lang="en-US" sz="3200" dirty="0">
                <a:solidFill>
                  <a:schemeClr val="accent6">
                    <a:lumMod val="20000"/>
                    <a:lumOff val="80000"/>
                  </a:schemeClr>
                </a:solidFill>
                <a:latin typeface="+mn-lt"/>
                <a:ea typeface="+mn-ea"/>
                <a:cs typeface="+mn-cs"/>
                <a:sym typeface="Symbol"/>
              </a:rPr>
              <a:t></a:t>
            </a:r>
            <a:endParaRPr lang="en-US" sz="3200" baseline="-25000" dirty="0">
              <a:solidFill>
                <a:schemeClr val="accent6">
                  <a:lumMod val="20000"/>
                  <a:lumOff val="80000"/>
                </a:schemeClr>
              </a:solidFill>
              <a:latin typeface="+mn-lt"/>
              <a:ea typeface="+mn-ea"/>
              <a:cs typeface="+mn-cs"/>
            </a:endParaRPr>
          </a:p>
        </p:txBody>
      </p:sp>
      <p:sp>
        <p:nvSpPr>
          <p:cNvPr id="17" name="TextBox 16"/>
          <p:cNvSpPr txBox="1"/>
          <p:nvPr/>
        </p:nvSpPr>
        <p:spPr>
          <a:xfrm>
            <a:off x="6172200" y="3048000"/>
            <a:ext cx="1295400" cy="584200"/>
          </a:xfrm>
          <a:prstGeom prst="rect">
            <a:avLst/>
          </a:prstGeom>
          <a:noFill/>
        </p:spPr>
        <p:txBody>
          <a:bodyPr>
            <a:spAutoFit/>
          </a:bodyPr>
          <a:lstStyle/>
          <a:p>
            <a:pPr fontAlgn="auto">
              <a:spcBef>
                <a:spcPts val="0"/>
              </a:spcBef>
              <a:spcAft>
                <a:spcPts val="0"/>
              </a:spcAft>
              <a:defRPr/>
            </a:pPr>
            <a:r>
              <a:rPr lang="en-US" sz="3200" dirty="0">
                <a:solidFill>
                  <a:schemeClr val="accent6">
                    <a:lumMod val="20000"/>
                    <a:lumOff val="80000"/>
                  </a:schemeClr>
                </a:solidFill>
                <a:latin typeface="+mn-lt"/>
                <a:ea typeface="+mn-ea"/>
                <a:cs typeface="+mn-cs"/>
              </a:rPr>
              <a:t>+ </a:t>
            </a:r>
            <a:r>
              <a:rPr lang="en-US" sz="3200" dirty="0">
                <a:solidFill>
                  <a:srgbClr val="FFC000"/>
                </a:solidFill>
                <a:latin typeface="+mn-lt"/>
                <a:ea typeface="+mn-ea"/>
                <a:cs typeface="+mn-cs"/>
                <a:sym typeface="Symbol"/>
              </a:rPr>
              <a:t></a:t>
            </a:r>
            <a:r>
              <a:rPr lang="en-US" sz="2000" dirty="0">
                <a:solidFill>
                  <a:srgbClr val="FFC000"/>
                </a:solidFill>
                <a:latin typeface="+mn-lt"/>
                <a:ea typeface="+mn-ea"/>
                <a:cs typeface="+mn-cs"/>
                <a:sym typeface="Symbol"/>
              </a:rPr>
              <a:t> </a:t>
            </a:r>
            <a:r>
              <a:rPr lang="en-US" sz="3200" dirty="0">
                <a:solidFill>
                  <a:srgbClr val="FFC000"/>
                </a:solidFill>
                <a:latin typeface="+mn-lt"/>
                <a:ea typeface="+mn-ea"/>
                <a:cs typeface="+mn-cs"/>
                <a:sym typeface="Symbol"/>
              </a:rPr>
              <a:t></a:t>
            </a:r>
            <a:r>
              <a:rPr lang="en-US" sz="2000" dirty="0">
                <a:solidFill>
                  <a:srgbClr val="FFC000"/>
                </a:solidFill>
                <a:latin typeface="+mn-lt"/>
                <a:ea typeface="+mn-ea"/>
                <a:cs typeface="+mn-cs"/>
                <a:sym typeface="Symbol"/>
              </a:rPr>
              <a:t> </a:t>
            </a:r>
            <a:r>
              <a:rPr lang="en-US" sz="3200" dirty="0">
                <a:solidFill>
                  <a:srgbClr val="FFC000"/>
                </a:solidFill>
                <a:latin typeface="+mn-lt"/>
                <a:ea typeface="+mn-ea"/>
                <a:cs typeface="+mn-cs"/>
                <a:sym typeface="Symbol"/>
              </a:rPr>
              <a:t> </a:t>
            </a:r>
            <a:endParaRPr lang="en-US" sz="3200" baseline="-25000" dirty="0">
              <a:solidFill>
                <a:srgbClr val="FFC000"/>
              </a:solidFill>
              <a:latin typeface="+mn-lt"/>
              <a:ea typeface="+mn-ea"/>
              <a:cs typeface="+mn-cs"/>
            </a:endParaRPr>
          </a:p>
        </p:txBody>
      </p:sp>
      <p:sp>
        <p:nvSpPr>
          <p:cNvPr id="21" name="Rectangle 20"/>
          <p:cNvSpPr>
            <a:spLocks noChangeArrowheads="1"/>
          </p:cNvSpPr>
          <p:nvPr/>
        </p:nvSpPr>
        <p:spPr bwMode="auto">
          <a:xfrm>
            <a:off x="762000" y="4419600"/>
            <a:ext cx="7620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800" dirty="0">
                <a:solidFill>
                  <a:srgbClr val="FF0000"/>
                </a:solidFill>
              </a:rPr>
              <a:t> </a:t>
            </a:r>
            <a:r>
              <a:rPr lang="en-US" sz="2800" i="1" dirty="0">
                <a:solidFill>
                  <a:srgbClr val="FF6600"/>
                </a:solidFill>
              </a:rPr>
              <a:t>W</a:t>
            </a:r>
            <a:r>
              <a:rPr lang="en-US" sz="2800" i="1" dirty="0" smtClean="0">
                <a:solidFill>
                  <a:srgbClr val="FF6600"/>
                </a:solidFill>
              </a:rPr>
              <a:t>hat </a:t>
            </a:r>
            <a:r>
              <a:rPr lang="en-US" sz="2800" i="1" dirty="0">
                <a:solidFill>
                  <a:srgbClr val="FF6600"/>
                </a:solidFill>
              </a:rPr>
              <a:t>richness of algorithmic machinery is necessary to effectively </a:t>
            </a:r>
            <a:r>
              <a:rPr lang="en-US" sz="2800" i="1" dirty="0" smtClean="0">
                <a:solidFill>
                  <a:srgbClr val="FF6600"/>
                </a:solidFill>
              </a:rPr>
              <a:t>estimate these properties?</a:t>
            </a:r>
          </a:p>
        </p:txBody>
      </p:sp>
      <p:sp>
        <p:nvSpPr>
          <p:cNvPr id="24" name="TextBox 23"/>
          <p:cNvSpPr txBox="1"/>
          <p:nvPr/>
        </p:nvSpPr>
        <p:spPr>
          <a:xfrm>
            <a:off x="1524000" y="3071813"/>
            <a:ext cx="3657600" cy="585787"/>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altLang="ja-JP" sz="3200" dirty="0" smtClean="0">
                <a:solidFill>
                  <a:srgbClr val="FDEADA"/>
                </a:solidFill>
              </a:rPr>
              <a:t>Output:</a:t>
            </a:r>
            <a:endParaRPr lang="en-US" sz="3200" dirty="0">
              <a:solidFill>
                <a:srgbClr val="FDEADA"/>
              </a:solidFill>
            </a:endParaRPr>
          </a:p>
        </p:txBody>
      </p:sp>
    </p:spTree>
    <p:extLst>
      <p:ext uri="{BB962C8B-B14F-4D97-AF65-F5344CB8AC3E}">
        <p14:creationId xmlns:p14="http://schemas.microsoft.com/office/powerpoint/2010/main" val="21674683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Rot="1" noChangeAspect="1" noMove="1" noResize="1" noEditPoints="1" noAdjustHandles="1" noChangeArrowheads="1" noChangeShapeType="1" noTextEdit="1"/>
          </p:cNvSpPr>
          <p:nvPr/>
        </p:nvSpPr>
        <p:spPr>
          <a:xfrm>
            <a:off x="2362200" y="1326825"/>
            <a:ext cx="4163786" cy="686278"/>
          </a:xfrm>
          <a:prstGeom prst="rect">
            <a:avLst/>
          </a:prstGeom>
          <a:blipFill rotWithShape="1">
            <a:blip r:embed="rId2"/>
            <a:stretch>
              <a:fillRect/>
            </a:stretch>
          </a:blipFill>
        </p:spPr>
        <p:txBody>
          <a:bodyPr/>
          <a:lstStyle/>
          <a:p>
            <a:r>
              <a:rPr lang="en-US">
                <a:noFill/>
              </a:rPr>
              <a:t> </a:t>
            </a:r>
          </a:p>
        </p:txBody>
      </p:sp>
      <p:sp>
        <p:nvSpPr>
          <p:cNvPr id="3" name="TextBox 2"/>
          <p:cNvSpPr txBox="1"/>
          <p:nvPr/>
        </p:nvSpPr>
        <p:spPr>
          <a:xfrm>
            <a:off x="1905000" y="2012950"/>
            <a:ext cx="6477000" cy="522288"/>
          </a:xfrm>
          <a:prstGeom prst="rect">
            <a:avLst/>
          </a:prstGeom>
          <a:noFill/>
        </p:spPr>
        <p:txBody>
          <a:bodyPr>
            <a:spAutoFit/>
          </a:bodyPr>
          <a:lstStyle/>
          <a:p>
            <a:pPr fontAlgn="auto">
              <a:spcBef>
                <a:spcPts val="0"/>
              </a:spcBef>
              <a:spcAft>
                <a:spcPts val="0"/>
              </a:spcAft>
              <a:defRPr/>
            </a:pPr>
            <a:r>
              <a:rPr lang="en-US" sz="2800" dirty="0">
                <a:solidFill>
                  <a:schemeClr val="accent6">
                    <a:lumMod val="20000"/>
                    <a:lumOff val="80000"/>
                  </a:schemeClr>
                </a:solidFill>
                <a:latin typeface="+mn-lt"/>
                <a:ea typeface="+mn-ea"/>
                <a:cs typeface="+mn-cs"/>
              </a:rPr>
              <a:t>s.t. for all distributions </a:t>
            </a:r>
            <a:r>
              <a:rPr lang="en-US" sz="2800" i="1" dirty="0">
                <a:solidFill>
                  <a:schemeClr val="accent6">
                    <a:lumMod val="20000"/>
                    <a:lumOff val="80000"/>
                  </a:schemeClr>
                </a:solidFill>
                <a:latin typeface="+mn-lt"/>
                <a:ea typeface="+mn-ea"/>
                <a:cs typeface="+mn-cs"/>
              </a:rPr>
              <a:t>p</a:t>
            </a:r>
            <a:r>
              <a:rPr lang="en-US" sz="2800" dirty="0">
                <a:solidFill>
                  <a:schemeClr val="accent6">
                    <a:lumMod val="20000"/>
                    <a:lumOff val="80000"/>
                  </a:schemeClr>
                </a:solidFill>
                <a:latin typeface="+mn-lt"/>
                <a:ea typeface="+mn-ea"/>
                <a:cs typeface="+mn-cs"/>
              </a:rPr>
              <a:t> over [</a:t>
            </a:r>
            <a:r>
              <a:rPr lang="en-US" sz="2800" i="1" dirty="0">
                <a:solidFill>
                  <a:schemeClr val="accent6">
                    <a:lumMod val="20000"/>
                    <a:lumOff val="80000"/>
                  </a:schemeClr>
                </a:solidFill>
                <a:latin typeface="+mn-lt"/>
                <a:ea typeface="+mn-ea"/>
                <a:cs typeface="+mn-cs"/>
              </a:rPr>
              <a:t>n</a:t>
            </a:r>
            <a:r>
              <a:rPr lang="en-US" sz="2800" dirty="0">
                <a:solidFill>
                  <a:schemeClr val="accent6">
                    <a:lumMod val="20000"/>
                    <a:lumOff val="80000"/>
                  </a:schemeClr>
                </a:solidFill>
                <a:latin typeface="+mn-lt"/>
                <a:ea typeface="+mn-ea"/>
                <a:cs typeface="+mn-cs"/>
              </a:rPr>
              <a:t>]</a:t>
            </a:r>
          </a:p>
        </p:txBody>
      </p:sp>
      <p:sp>
        <p:nvSpPr>
          <p:cNvPr id="4" name="Rectangle 3"/>
          <p:cNvSpPr>
            <a:spLocks noRot="1" noChangeAspect="1" noMove="1" noResize="1" noEditPoints="1" noAdjustHandles="1" noChangeArrowheads="1" noChangeShapeType="1" noTextEdit="1"/>
          </p:cNvSpPr>
          <p:nvPr/>
        </p:nvSpPr>
        <p:spPr>
          <a:xfrm>
            <a:off x="2362200" y="2698425"/>
            <a:ext cx="3984332" cy="578685"/>
          </a:xfrm>
          <a:prstGeom prst="rect">
            <a:avLst/>
          </a:prstGeom>
          <a:blipFill rotWithShape="1">
            <a:blip r:embed="rId3"/>
            <a:stretch>
              <a:fillRect/>
            </a:stretch>
          </a:blipFill>
        </p:spPr>
        <p:txBody>
          <a:bodyPr/>
          <a:lstStyle/>
          <a:p>
            <a:r>
              <a:rPr lang="en-US">
                <a:noFill/>
              </a:rPr>
              <a:t> </a:t>
            </a:r>
          </a:p>
        </p:txBody>
      </p:sp>
      <p:sp>
        <p:nvSpPr>
          <p:cNvPr id="6" name="TextBox 5"/>
          <p:cNvSpPr txBox="1"/>
          <p:nvPr/>
        </p:nvSpPr>
        <p:spPr>
          <a:xfrm>
            <a:off x="1981200" y="3236913"/>
            <a:ext cx="5715000" cy="954087"/>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ja-JP" altLang="en-US" sz="2800">
                <a:solidFill>
                  <a:srgbClr val="FDEADA"/>
                </a:solidFill>
              </a:rPr>
              <a:t>“</a:t>
            </a:r>
            <a:r>
              <a:rPr lang="en-US" sz="2800">
                <a:solidFill>
                  <a:srgbClr val="FDEADA"/>
                </a:solidFill>
              </a:rPr>
              <a:t>Expectation of estimator </a:t>
            </a:r>
            <a:r>
              <a:rPr lang="en-US" sz="2800">
                <a:solidFill>
                  <a:srgbClr val="FFC000"/>
                </a:solidFill>
              </a:rPr>
              <a:t>z</a:t>
            </a:r>
            <a:r>
              <a:rPr lang="en-US" sz="2800">
                <a:solidFill>
                  <a:srgbClr val="FDEADA"/>
                </a:solidFill>
              </a:rPr>
              <a:t> applied to </a:t>
            </a:r>
            <a:r>
              <a:rPr lang="en-US" sz="2800">
                <a:solidFill>
                  <a:srgbClr val="00B0F0"/>
                </a:solidFill>
              </a:rPr>
              <a:t>k</a:t>
            </a:r>
            <a:r>
              <a:rPr lang="en-US" sz="2800">
                <a:solidFill>
                  <a:srgbClr val="FDEADA"/>
                </a:solidFill>
              </a:rPr>
              <a:t> samples from p is within </a:t>
            </a:r>
            <a:r>
              <a:rPr lang="el-GR" sz="2800">
                <a:solidFill>
                  <a:srgbClr val="FFC000"/>
                </a:solidFill>
              </a:rPr>
              <a:t>ε</a:t>
            </a:r>
            <a:r>
              <a:rPr lang="en-US" sz="2800">
                <a:solidFill>
                  <a:srgbClr val="FDEADA"/>
                </a:solidFill>
              </a:rPr>
              <a:t> of </a:t>
            </a:r>
            <a:r>
              <a:rPr lang="en-US" sz="2800">
                <a:solidFill>
                  <a:srgbClr val="00B0F0"/>
                </a:solidFill>
              </a:rPr>
              <a:t>H</a:t>
            </a:r>
            <a:r>
              <a:rPr lang="en-US" sz="2800">
                <a:solidFill>
                  <a:srgbClr val="FDEADA"/>
                </a:solidFill>
              </a:rPr>
              <a:t>(p)</a:t>
            </a:r>
            <a:r>
              <a:rPr lang="ja-JP" altLang="en-US" sz="2800">
                <a:solidFill>
                  <a:srgbClr val="FDEADA"/>
                </a:solidFill>
              </a:rPr>
              <a:t>”</a:t>
            </a:r>
            <a:endParaRPr lang="en-US" sz="2800">
              <a:solidFill>
                <a:srgbClr val="FDEADA"/>
              </a:solidFill>
            </a:endParaRPr>
          </a:p>
        </p:txBody>
      </p:sp>
      <p:sp>
        <p:nvSpPr>
          <p:cNvPr id="9" name="TextBox 8"/>
          <p:cNvSpPr txBox="1">
            <a:spLocks noChangeArrowheads="1"/>
          </p:cNvSpPr>
          <p:nvPr/>
        </p:nvSpPr>
        <p:spPr bwMode="auto">
          <a:xfrm>
            <a:off x="152400" y="34925"/>
            <a:ext cx="8763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4800">
                <a:solidFill>
                  <a:srgbClr val="FFFF00"/>
                </a:solidFill>
              </a:rPr>
              <a:t>Searching for Better Estimators</a:t>
            </a:r>
          </a:p>
        </p:txBody>
      </p:sp>
      <p:sp>
        <p:nvSpPr>
          <p:cNvPr id="10" name="TextBox 9"/>
          <p:cNvSpPr txBox="1">
            <a:spLocks noChangeArrowheads="1"/>
          </p:cNvSpPr>
          <p:nvPr/>
        </p:nvSpPr>
        <p:spPr bwMode="auto">
          <a:xfrm>
            <a:off x="152400" y="-9525"/>
            <a:ext cx="8763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5400">
                <a:solidFill>
                  <a:srgbClr val="FFFF00"/>
                </a:solidFill>
              </a:rPr>
              <a:t>Finding the Best Estimator</a:t>
            </a:r>
          </a:p>
        </p:txBody>
      </p:sp>
      <p:cxnSp>
        <p:nvCxnSpPr>
          <p:cNvPr id="12" name="Straight Connector 11"/>
          <p:cNvCxnSpPr/>
          <p:nvPr/>
        </p:nvCxnSpPr>
        <p:spPr>
          <a:xfrm>
            <a:off x="457200" y="228600"/>
            <a:ext cx="8077200" cy="381000"/>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81000" y="419100"/>
            <a:ext cx="8001000" cy="190500"/>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402013" y="1401763"/>
            <a:ext cx="2971800" cy="50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TextBox 17"/>
          <p:cNvSpPr txBox="1">
            <a:spLocks noRot="1" noChangeAspect="1" noMove="1" noResize="1" noEditPoints="1" noAdjustHandles="1" noChangeArrowheads="1" noChangeShapeType="1" noTextEdit="1"/>
          </p:cNvSpPr>
          <p:nvPr/>
        </p:nvSpPr>
        <p:spPr>
          <a:xfrm>
            <a:off x="2362200" y="4343400"/>
            <a:ext cx="5334000" cy="523220"/>
          </a:xfrm>
          <a:prstGeom prst="rect">
            <a:avLst/>
          </a:prstGeom>
          <a:blipFill rotWithShape="1">
            <a:blip r:embed="rId4"/>
            <a:stretch>
              <a:fillRect l="-914" t="-10588" b="-32941"/>
            </a:stretch>
          </a:blipFill>
        </p:spPr>
        <p:txBody>
          <a:bodyPr/>
          <a:lstStyle/>
          <a:p>
            <a:r>
              <a:rPr lang="en-US">
                <a:noFill/>
              </a:rPr>
              <a:t> </a:t>
            </a:r>
          </a:p>
        </p:txBody>
      </p:sp>
      <p:sp>
        <p:nvSpPr>
          <p:cNvPr id="19" name="TextBox 18"/>
          <p:cNvSpPr txBox="1">
            <a:spLocks noChangeArrowheads="1"/>
          </p:cNvSpPr>
          <p:nvPr/>
        </p:nvSpPr>
        <p:spPr bwMode="auto">
          <a:xfrm>
            <a:off x="152400" y="2698750"/>
            <a:ext cx="144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3200" b="1">
                <a:solidFill>
                  <a:srgbClr val="FF0000"/>
                </a:solidFill>
              </a:rPr>
              <a:t>Bias</a:t>
            </a:r>
          </a:p>
        </p:txBody>
      </p:sp>
      <p:sp>
        <p:nvSpPr>
          <p:cNvPr id="21" name="Rectangle 20"/>
          <p:cNvSpPr>
            <a:spLocks noChangeArrowheads="1"/>
          </p:cNvSpPr>
          <p:nvPr/>
        </p:nvSpPr>
        <p:spPr bwMode="auto">
          <a:xfrm>
            <a:off x="49213" y="4313238"/>
            <a:ext cx="1654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a:solidFill>
                  <a:srgbClr val="FF0000"/>
                </a:solidFill>
              </a:rPr>
              <a:t>Variance</a:t>
            </a:r>
          </a:p>
        </p:txBody>
      </p:sp>
      <p:cxnSp>
        <p:nvCxnSpPr>
          <p:cNvPr id="23" name="Straight Arrow Connector 22"/>
          <p:cNvCxnSpPr/>
          <p:nvPr/>
        </p:nvCxnSpPr>
        <p:spPr>
          <a:xfrm>
            <a:off x="1143000" y="2987767"/>
            <a:ext cx="609600" cy="3045"/>
          </a:xfrm>
          <a:prstGeom prst="straightConnector1">
            <a:avLst/>
          </a:prstGeom>
          <a:ln w="57150">
            <a:solidFill>
              <a:srgbClr val="FF0000"/>
            </a:solidFill>
            <a:tailEnd type="arrow" w="lg" len="med"/>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855112" y="4648200"/>
            <a:ext cx="507088" cy="0"/>
          </a:xfrm>
          <a:prstGeom prst="straightConnector1">
            <a:avLst/>
          </a:prstGeom>
          <a:ln w="57150">
            <a:solidFill>
              <a:srgbClr val="FF0000"/>
            </a:solidFill>
            <a:tailEnd type="arrow" w="lg" len="med"/>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8" name="Rectangle 27"/>
          <p:cNvSpPr>
            <a:spLocks noChangeArrowheads="1"/>
          </p:cNvSpPr>
          <p:nvPr/>
        </p:nvSpPr>
        <p:spPr bwMode="auto">
          <a:xfrm>
            <a:off x="6477000" y="1673225"/>
            <a:ext cx="16525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a:solidFill>
                  <a:srgbClr val="FF0000"/>
                </a:solidFill>
              </a:rPr>
              <a:t>Variance</a:t>
            </a:r>
          </a:p>
        </p:txBody>
      </p:sp>
      <p:cxnSp>
        <p:nvCxnSpPr>
          <p:cNvPr id="29" name="Straight Arrow Connector 28"/>
          <p:cNvCxnSpPr/>
          <p:nvPr/>
        </p:nvCxnSpPr>
        <p:spPr>
          <a:xfrm flipH="1" flipV="1">
            <a:off x="5867400" y="1726212"/>
            <a:ext cx="574717" cy="228906"/>
          </a:xfrm>
          <a:prstGeom prst="straightConnector1">
            <a:avLst/>
          </a:prstGeom>
          <a:ln w="57150">
            <a:solidFill>
              <a:srgbClr val="FF0000"/>
            </a:solidFill>
            <a:tailEnd type="arrow" w="lg" len="med"/>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58014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0" nodeType="clickEffect">
                                  <p:stCondLst>
                                    <p:cond delay="0"/>
                                  </p:stCondLst>
                                  <p:childTnLst>
                                    <p:animEffect transition="out" filter="fade">
                                      <p:cBhvr>
                                        <p:cTn id="16" dur="500"/>
                                        <p:tgtEl>
                                          <p:spTgt spid="17"/>
                                        </p:tgtEl>
                                      </p:cBhvr>
                                    </p:animEffect>
                                    <p:set>
                                      <p:cBhvr>
                                        <p:cTn id="17" dur="1" fill="hold">
                                          <p:stCondLst>
                                            <p:cond delay="499"/>
                                          </p:stCondLst>
                                        </p:cTn>
                                        <p:tgtEl>
                                          <p:spTgt spid="17"/>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18"/>
                                        </p:tgtEl>
                                      </p:cBhvr>
                                    </p:animEffect>
                                    <p:set>
                                      <p:cBhvr>
                                        <p:cTn id="20" dur="1" fill="hold">
                                          <p:stCondLst>
                                            <p:cond delay="499"/>
                                          </p:stCondLst>
                                        </p:cTn>
                                        <p:tgtEl>
                                          <p:spTgt spid="18"/>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24"/>
                                        </p:tgtEl>
                                      </p:cBhvr>
                                    </p:animEffect>
                                    <p:set>
                                      <p:cBhvr>
                                        <p:cTn id="23" dur="1" fill="hold">
                                          <p:stCondLst>
                                            <p:cond delay="499"/>
                                          </p:stCondLst>
                                        </p:cTn>
                                        <p:tgtEl>
                                          <p:spTgt spid="24"/>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21"/>
                                        </p:tgtEl>
                                      </p:cBhvr>
                                    </p:animEffect>
                                    <p:set>
                                      <p:cBhvr>
                                        <p:cTn id="26" dur="1" fill="hold">
                                          <p:stCondLst>
                                            <p:cond delay="499"/>
                                          </p:stCondLst>
                                        </p:cTn>
                                        <p:tgtEl>
                                          <p:spTgt spid="21"/>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par>
                                <p:cTn id="30" presetID="10" presetClass="entr" presetSubtype="0"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nodeType="afterGroup">
                            <p:stCondLst>
                              <p:cond delay="500"/>
                            </p:stCondLst>
                            <p:childTnLst>
                              <p:par>
                                <p:cTn id="39" presetID="22" presetClass="entr" presetSubtype="2"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right)">
                                      <p:cBhvr>
                                        <p:cTn id="41" dur="500"/>
                                        <p:tgtEl>
                                          <p:spTgt spid="1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xit" presetSubtype="0" fill="hold" nodeType="clickEffect">
                                  <p:stCondLst>
                                    <p:cond delay="0"/>
                                  </p:stCondLst>
                                  <p:childTnLst>
                                    <p:animEffect transition="out" filter="fade">
                                      <p:cBhvr>
                                        <p:cTn id="45" dur="500"/>
                                        <p:tgtEl>
                                          <p:spTgt spid="12"/>
                                        </p:tgtEl>
                                      </p:cBhvr>
                                    </p:animEffect>
                                    <p:set>
                                      <p:cBhvr>
                                        <p:cTn id="46" dur="1" fill="hold">
                                          <p:stCondLst>
                                            <p:cond delay="499"/>
                                          </p:stCondLst>
                                        </p:cTn>
                                        <p:tgtEl>
                                          <p:spTgt spid="12"/>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3"/>
                                        </p:tgtEl>
                                      </p:cBhvr>
                                    </p:animEffect>
                                    <p:set>
                                      <p:cBhvr>
                                        <p:cTn id="49" dur="1" fill="hold">
                                          <p:stCondLst>
                                            <p:cond delay="499"/>
                                          </p:stCondLst>
                                        </p:cTn>
                                        <p:tgtEl>
                                          <p:spTgt spid="13"/>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9"/>
                                        </p:tgtEl>
                                      </p:cBhvr>
                                    </p:animEffect>
                                    <p:set>
                                      <p:cBhvr>
                                        <p:cTn id="52" dur="1" fill="hold">
                                          <p:stCondLst>
                                            <p:cond delay="499"/>
                                          </p:stCondLst>
                                        </p:cTn>
                                        <p:tgtEl>
                                          <p:spTgt spid="9"/>
                                        </p:tgtEl>
                                        <p:attrNameLst>
                                          <p:attrName>style.visibility</p:attrName>
                                        </p:attrNameLst>
                                      </p:cBhvr>
                                      <p:to>
                                        <p:strVal val="hidden"/>
                                      </p:to>
                                    </p:set>
                                  </p:childTnLst>
                                </p:cTn>
                              </p:par>
                              <p:par>
                                <p:cTn id="53" presetID="2" presetClass="entr" presetSubtype="8"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0-#ppt_w/2"/>
                                          </p:val>
                                        </p:tav>
                                        <p:tav tm="100000">
                                          <p:val>
                                            <p:strVal val="#ppt_x"/>
                                          </p:val>
                                        </p:tav>
                                      </p:tavLst>
                                    </p:anim>
                                    <p:anim calcmode="lin" valueType="num">
                                      <p:cBhvr additive="base">
                                        <p:cTn id="5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7" grpId="0" animBg="1"/>
      <p:bldP spid="19" grpId="0"/>
      <p:bldP spid="21" grpId="0"/>
      <p:bldP spid="21" grpId="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p:cNvSpPr txBox="1">
            <a:spLocks noChangeArrowheads="1"/>
          </p:cNvSpPr>
          <p:nvPr/>
        </p:nvSpPr>
        <p:spPr bwMode="auto">
          <a:xfrm>
            <a:off x="152400" y="237292"/>
            <a:ext cx="87630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3800" dirty="0" smtClean="0">
                <a:solidFill>
                  <a:srgbClr val="FFFFFF"/>
                </a:solidFill>
              </a:rPr>
              <a:t>Surprising Theorem [VV’11]</a:t>
            </a:r>
            <a:endParaRPr lang="en-US" sz="3800" dirty="0">
              <a:solidFill>
                <a:srgbClr val="FFFFFF"/>
              </a:solidFill>
            </a:endParaRPr>
          </a:p>
        </p:txBody>
      </p:sp>
      <p:sp>
        <p:nvSpPr>
          <p:cNvPr id="7171" name="TextBox 2"/>
          <p:cNvSpPr txBox="1">
            <a:spLocks noChangeArrowheads="1"/>
          </p:cNvSpPr>
          <p:nvPr/>
        </p:nvSpPr>
        <p:spPr bwMode="auto">
          <a:xfrm>
            <a:off x="533400" y="1371600"/>
            <a:ext cx="1752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800" b="1" dirty="0" err="1" smtClean="0">
                <a:solidFill>
                  <a:srgbClr val="00B0F0"/>
                </a:solidFill>
              </a:rPr>
              <a:t>Thm</a:t>
            </a:r>
            <a:r>
              <a:rPr lang="en-US" sz="2800" b="1" dirty="0" smtClean="0">
                <a:solidFill>
                  <a:srgbClr val="00B0F0"/>
                </a:solidFill>
              </a:rPr>
              <a:t>:</a:t>
            </a:r>
            <a:endParaRPr lang="en-US" sz="2800" b="1" dirty="0">
              <a:solidFill>
                <a:srgbClr val="00B0F0"/>
              </a:solidFill>
            </a:endParaRPr>
          </a:p>
        </p:txBody>
      </p:sp>
      <p:sp>
        <p:nvSpPr>
          <p:cNvPr id="4" name="TextBox 3"/>
          <p:cNvSpPr txBox="1"/>
          <p:nvPr/>
        </p:nvSpPr>
        <p:spPr>
          <a:xfrm>
            <a:off x="2362200" y="1371600"/>
            <a:ext cx="6324600" cy="461963"/>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400">
                <a:solidFill>
                  <a:srgbClr val="FDEADA"/>
                </a:solidFill>
              </a:rPr>
              <a:t>Given parameters n,k,</a:t>
            </a:r>
            <a:r>
              <a:rPr lang="el-GR" sz="2400">
                <a:solidFill>
                  <a:srgbClr val="FDEADA"/>
                </a:solidFill>
              </a:rPr>
              <a:t>ε</a:t>
            </a:r>
            <a:r>
              <a:rPr lang="en-US" sz="2400">
                <a:solidFill>
                  <a:srgbClr val="FDEADA"/>
                </a:solidFill>
              </a:rPr>
              <a:t>, and a linear property </a:t>
            </a:r>
            <a:r>
              <a:rPr lang="el-GR" sz="2400">
                <a:solidFill>
                  <a:srgbClr val="FDEADA"/>
                </a:solidFill>
              </a:rPr>
              <a:t>π</a:t>
            </a:r>
            <a:endParaRPr lang="en-US" sz="2400">
              <a:solidFill>
                <a:srgbClr val="FDEADA"/>
              </a:solidFill>
            </a:endParaRPr>
          </a:p>
        </p:txBody>
      </p:sp>
      <p:sp>
        <p:nvSpPr>
          <p:cNvPr id="5" name="TextBox 4"/>
          <p:cNvSpPr txBox="1"/>
          <p:nvPr/>
        </p:nvSpPr>
        <p:spPr>
          <a:xfrm>
            <a:off x="533400" y="3571875"/>
            <a:ext cx="1466850" cy="706438"/>
          </a:xfrm>
          <a:prstGeom prst="rect">
            <a:avLst/>
          </a:prstGeom>
          <a:noFill/>
        </p:spPr>
        <p:txBody>
          <a:bodyPr>
            <a:spAutoFit/>
          </a:bodyPr>
          <a:lstStyle/>
          <a:p>
            <a:pPr fontAlgn="auto">
              <a:spcBef>
                <a:spcPts val="0"/>
              </a:spcBef>
              <a:spcAft>
                <a:spcPts val="0"/>
              </a:spcAft>
              <a:defRPr/>
            </a:pPr>
            <a:r>
              <a:rPr lang="en-US" sz="4000" dirty="0">
                <a:solidFill>
                  <a:schemeClr val="accent6">
                    <a:lumMod val="20000"/>
                    <a:lumOff val="80000"/>
                  </a:schemeClr>
                </a:solidFill>
                <a:latin typeface="+mn-lt"/>
                <a:ea typeface="+mn-ea"/>
                <a:cs typeface="+mn-cs"/>
              </a:rPr>
              <a:t>Either</a:t>
            </a:r>
          </a:p>
        </p:txBody>
      </p:sp>
      <p:sp>
        <p:nvSpPr>
          <p:cNvPr id="6" name="TextBox 5"/>
          <p:cNvSpPr txBox="1">
            <a:spLocks noRot="1" noChangeAspect="1" noMove="1" noResize="1" noEditPoints="1" noAdjustHandles="1" noChangeArrowheads="1" noChangeShapeType="1" noTextEdit="1"/>
          </p:cNvSpPr>
          <p:nvPr/>
        </p:nvSpPr>
        <p:spPr>
          <a:xfrm>
            <a:off x="2362200" y="2123420"/>
            <a:ext cx="6477000" cy="1815882"/>
          </a:xfrm>
          <a:prstGeom prst="rect">
            <a:avLst/>
          </a:prstGeom>
          <a:blipFill rotWithShape="1">
            <a:blip r:embed="rId2"/>
            <a:stretch>
              <a:fillRect l="-1977" t="-3020" r="-1883" b="-8725"/>
            </a:stretch>
          </a:blipFill>
        </p:spPr>
        <p:txBody>
          <a:bodyPr/>
          <a:lstStyle/>
          <a:p>
            <a:r>
              <a:rPr lang="en-US">
                <a:noFill/>
              </a:rPr>
              <a:t> </a:t>
            </a:r>
          </a:p>
        </p:txBody>
      </p:sp>
      <p:sp>
        <p:nvSpPr>
          <p:cNvPr id="7" name="TextBox 6"/>
          <p:cNvSpPr txBox="1"/>
          <p:nvPr/>
        </p:nvSpPr>
        <p:spPr>
          <a:xfrm>
            <a:off x="5105400" y="3733800"/>
            <a:ext cx="1638300" cy="708025"/>
          </a:xfrm>
          <a:prstGeom prst="rect">
            <a:avLst/>
          </a:prstGeom>
          <a:noFill/>
        </p:spPr>
        <p:txBody>
          <a:bodyPr>
            <a:spAutoFit/>
          </a:bodyPr>
          <a:lstStyle/>
          <a:p>
            <a:pPr fontAlgn="auto">
              <a:spcBef>
                <a:spcPts val="0"/>
              </a:spcBef>
              <a:spcAft>
                <a:spcPts val="0"/>
              </a:spcAft>
              <a:defRPr/>
            </a:pPr>
            <a:r>
              <a:rPr lang="en-US" sz="4000" dirty="0">
                <a:solidFill>
                  <a:schemeClr val="accent6">
                    <a:lumMod val="20000"/>
                    <a:lumOff val="80000"/>
                  </a:schemeClr>
                </a:solidFill>
                <a:latin typeface="+mn-lt"/>
                <a:ea typeface="+mn-ea"/>
                <a:cs typeface="+mn-cs"/>
              </a:rPr>
              <a:t>OR</a:t>
            </a:r>
          </a:p>
        </p:txBody>
      </p:sp>
      <p:sp>
        <p:nvSpPr>
          <p:cNvPr id="8" name="TextBox 7"/>
          <p:cNvSpPr txBox="1">
            <a:spLocks noRot="1" noChangeAspect="1" noMove="1" noResize="1" noEditPoints="1" noAdjustHandles="1" noChangeArrowheads="1" noChangeShapeType="1" noTextEdit="1"/>
          </p:cNvSpPr>
          <p:nvPr/>
        </p:nvSpPr>
        <p:spPr>
          <a:xfrm>
            <a:off x="2133600" y="4211360"/>
            <a:ext cx="6324600" cy="1384995"/>
          </a:xfrm>
          <a:prstGeom prst="rect">
            <a:avLst/>
          </a:prstGeom>
          <a:blipFill rotWithShape="1">
            <a:blip r:embed="rId3"/>
            <a:stretch>
              <a:fillRect t="-3965" b="-11894"/>
            </a:stretch>
          </a:blipFill>
        </p:spPr>
        <p:txBody>
          <a:bodyPr/>
          <a:lstStyle/>
          <a:p>
            <a:r>
              <a:rPr lang="en-US">
                <a:noFill/>
              </a:rPr>
              <a:t> </a:t>
            </a:r>
          </a:p>
        </p:txBody>
      </p:sp>
      <p:cxnSp>
        <p:nvCxnSpPr>
          <p:cNvPr id="13" name="Straight Arrow Connector 12"/>
          <p:cNvCxnSpPr/>
          <p:nvPr/>
        </p:nvCxnSpPr>
        <p:spPr>
          <a:xfrm flipV="1">
            <a:off x="1524000" y="3032125"/>
            <a:ext cx="685800" cy="593725"/>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524000" y="4327525"/>
            <a:ext cx="685800" cy="396875"/>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33400" y="1371600"/>
            <a:ext cx="8305800" cy="4187825"/>
          </a:xfrm>
          <a:prstGeom prst="rect">
            <a:avLst/>
          </a:prstGeom>
          <a:no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147596464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Rot="1" noChangeAspect="1" noMove="1" noResize="1" noEditPoints="1" noAdjustHandles="1" noChangeArrowheads="1" noChangeShapeType="1" noTextEdit="1"/>
          </p:cNvSpPr>
          <p:nvPr/>
        </p:nvSpPr>
        <p:spPr>
          <a:xfrm>
            <a:off x="539672" y="3962400"/>
            <a:ext cx="3879928" cy="631583"/>
          </a:xfrm>
          <a:prstGeom prst="rect">
            <a:avLst/>
          </a:prstGeom>
          <a:blipFill rotWithShape="1">
            <a:blip r:embed="rId2"/>
            <a:stretch>
              <a:fillRect b="-4808"/>
            </a:stretch>
          </a:blipFill>
        </p:spPr>
        <p:txBody>
          <a:bodyPr/>
          <a:lstStyle/>
          <a:p>
            <a:r>
              <a:rPr lang="en-US">
                <a:noFill/>
              </a:rPr>
              <a:t> </a:t>
            </a:r>
          </a:p>
        </p:txBody>
      </p:sp>
      <p:sp>
        <p:nvSpPr>
          <p:cNvPr id="3" name="TextBox 2"/>
          <p:cNvSpPr txBox="1"/>
          <p:nvPr/>
        </p:nvSpPr>
        <p:spPr>
          <a:xfrm>
            <a:off x="4648200" y="4191000"/>
            <a:ext cx="4267200" cy="1938992"/>
          </a:xfrm>
          <a:prstGeom prst="rect">
            <a:avLst/>
          </a:prstGeom>
          <a:noFill/>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ja-JP" altLang="en-US" sz="2400" dirty="0" smtClean="0">
                <a:solidFill>
                  <a:srgbClr val="FDEADA"/>
                </a:solidFill>
              </a:rPr>
              <a:t>“</a:t>
            </a:r>
            <a:r>
              <a:rPr lang="en-US" altLang="ja-JP" sz="2400" dirty="0" smtClean="0">
                <a:solidFill>
                  <a:srgbClr val="FDEADA"/>
                </a:solidFill>
              </a:rPr>
              <a:t>Find lower bound instance </a:t>
            </a:r>
            <a:r>
              <a:rPr lang="en-US" sz="2400" dirty="0" err="1" smtClean="0">
                <a:solidFill>
                  <a:srgbClr val="FFC000"/>
                </a:solidFill>
              </a:rPr>
              <a:t>y</a:t>
            </a:r>
            <a:r>
              <a:rPr lang="en-US" sz="2400" baseline="30000" dirty="0" err="1" smtClean="0">
                <a:solidFill>
                  <a:srgbClr val="FFC000"/>
                </a:solidFill>
              </a:rPr>
              <a:t>+</a:t>
            </a:r>
            <a:r>
              <a:rPr lang="en-US" sz="2400" dirty="0" err="1" smtClean="0">
                <a:solidFill>
                  <a:srgbClr val="FDEADA"/>
                </a:solidFill>
              </a:rPr>
              <a:t>,</a:t>
            </a:r>
            <a:r>
              <a:rPr lang="en-US" sz="2400" dirty="0" err="1">
                <a:solidFill>
                  <a:srgbClr val="FFC000"/>
                </a:solidFill>
              </a:rPr>
              <a:t>y</a:t>
            </a:r>
            <a:r>
              <a:rPr lang="en-US" sz="2400" baseline="30000" dirty="0" smtClean="0">
                <a:solidFill>
                  <a:srgbClr val="FFC000"/>
                </a:solidFill>
              </a:rPr>
              <a:t>-</a:t>
            </a:r>
            <a:endParaRPr lang="en-US" sz="2400" dirty="0">
              <a:solidFill>
                <a:srgbClr val="FDEADA"/>
              </a:solidFill>
            </a:endParaRPr>
          </a:p>
          <a:p>
            <a:r>
              <a:rPr lang="en-US" sz="2400" dirty="0" smtClean="0">
                <a:solidFill>
                  <a:srgbClr val="FFFFFF"/>
                </a:solidFill>
                <a:latin typeface="+mn-lt"/>
              </a:rPr>
              <a:t>Maximize H(</a:t>
            </a:r>
            <a:r>
              <a:rPr lang="en-US" sz="2400" dirty="0">
                <a:solidFill>
                  <a:srgbClr val="FFFFFF"/>
                </a:solidFill>
                <a:latin typeface="+mn-lt"/>
              </a:rPr>
              <a:t>y</a:t>
            </a:r>
            <a:r>
              <a:rPr lang="en-US" sz="2400" baseline="30000" dirty="0" smtClean="0">
                <a:solidFill>
                  <a:srgbClr val="FFFFFF"/>
                </a:solidFill>
                <a:latin typeface="+mn-lt"/>
              </a:rPr>
              <a:t>+</a:t>
            </a:r>
            <a:r>
              <a:rPr lang="en-US" sz="2400" dirty="0" smtClean="0">
                <a:solidFill>
                  <a:srgbClr val="FFFFFF"/>
                </a:solidFill>
                <a:latin typeface="+mn-lt"/>
              </a:rPr>
              <a:t>)-H(y</a:t>
            </a:r>
            <a:r>
              <a:rPr lang="en-US" sz="2400" baseline="30000" dirty="0" smtClean="0">
                <a:solidFill>
                  <a:srgbClr val="FFFFFF"/>
                </a:solidFill>
                <a:latin typeface="+mn-lt"/>
              </a:rPr>
              <a:t>-</a:t>
            </a:r>
            <a:r>
              <a:rPr lang="en-US" sz="2400" dirty="0" smtClean="0">
                <a:solidFill>
                  <a:srgbClr val="FFFFFF"/>
                </a:solidFill>
                <a:latin typeface="+mn-lt"/>
              </a:rPr>
              <a:t>)  </a:t>
            </a:r>
            <a:r>
              <a:rPr lang="en-US" sz="2400" dirty="0" err="1" smtClean="0">
                <a:solidFill>
                  <a:srgbClr val="FFFFFF"/>
                </a:solidFill>
                <a:latin typeface="+mn-lt"/>
              </a:rPr>
              <a:t>s.t.</a:t>
            </a:r>
            <a:endParaRPr lang="en-US" sz="2400" dirty="0" smtClean="0">
              <a:solidFill>
                <a:srgbClr val="FFFFFF"/>
              </a:solidFill>
              <a:latin typeface="+mn-lt"/>
            </a:endParaRPr>
          </a:p>
          <a:p>
            <a:r>
              <a:rPr lang="en-US" sz="2400" dirty="0" smtClean="0">
                <a:solidFill>
                  <a:srgbClr val="FDEADA"/>
                </a:solidFill>
                <a:latin typeface="+mn-lt"/>
              </a:rPr>
              <a:t>expected fingerprint entries given </a:t>
            </a:r>
            <a:r>
              <a:rPr lang="en-US" sz="2400" dirty="0">
                <a:solidFill>
                  <a:srgbClr val="00B0F0"/>
                </a:solidFill>
                <a:latin typeface="+mn-lt"/>
              </a:rPr>
              <a:t>k</a:t>
            </a:r>
            <a:r>
              <a:rPr lang="en-US" sz="2400" dirty="0">
                <a:solidFill>
                  <a:srgbClr val="FDEADA"/>
                </a:solidFill>
                <a:latin typeface="+mn-lt"/>
              </a:rPr>
              <a:t> samples from </a:t>
            </a:r>
            <a:r>
              <a:rPr lang="en-US" sz="2400" dirty="0" err="1">
                <a:solidFill>
                  <a:srgbClr val="FFC000"/>
                </a:solidFill>
                <a:latin typeface="+mn-lt"/>
              </a:rPr>
              <a:t>y</a:t>
            </a:r>
            <a:r>
              <a:rPr lang="en-US" sz="2400" baseline="30000" dirty="0" err="1">
                <a:solidFill>
                  <a:srgbClr val="FFC000"/>
                </a:solidFill>
                <a:latin typeface="+mn-lt"/>
              </a:rPr>
              <a:t>+</a:t>
            </a:r>
            <a:r>
              <a:rPr lang="en-US" sz="2400" dirty="0" err="1">
                <a:solidFill>
                  <a:srgbClr val="FDEADA"/>
                </a:solidFill>
                <a:latin typeface="+mn-lt"/>
              </a:rPr>
              <a:t>,</a:t>
            </a:r>
            <a:r>
              <a:rPr lang="en-US" sz="2400" dirty="0" err="1">
                <a:solidFill>
                  <a:srgbClr val="FFC000"/>
                </a:solidFill>
                <a:latin typeface="+mn-lt"/>
              </a:rPr>
              <a:t>y</a:t>
            </a:r>
            <a:r>
              <a:rPr lang="en-US" sz="2400" baseline="30000" dirty="0" smtClean="0">
                <a:solidFill>
                  <a:srgbClr val="FFC000"/>
                </a:solidFill>
                <a:latin typeface="+mn-lt"/>
              </a:rPr>
              <a:t>-</a:t>
            </a:r>
            <a:r>
              <a:rPr lang="en-US" sz="2400" dirty="0" smtClean="0">
                <a:solidFill>
                  <a:srgbClr val="FDEADA"/>
                </a:solidFill>
                <a:latin typeface="+mn-lt"/>
              </a:rPr>
              <a:t> </a:t>
            </a:r>
            <a:r>
              <a:rPr lang="en-US" sz="2400" dirty="0">
                <a:solidFill>
                  <a:srgbClr val="FDEADA"/>
                </a:solidFill>
                <a:latin typeface="+mn-lt"/>
              </a:rPr>
              <a:t>match to within </a:t>
            </a:r>
            <a:r>
              <a:rPr lang="en-US" sz="2400" dirty="0" smtClean="0">
                <a:solidFill>
                  <a:srgbClr val="00B0F0"/>
                </a:solidFill>
                <a:latin typeface="+mn-lt"/>
              </a:rPr>
              <a:t>k</a:t>
            </a:r>
            <a:r>
              <a:rPr lang="en-US" sz="2400" baseline="30000" dirty="0" smtClean="0">
                <a:solidFill>
                  <a:srgbClr val="00B0F0"/>
                </a:solidFill>
                <a:latin typeface="+mn-lt"/>
              </a:rPr>
              <a:t>1-c</a:t>
            </a:r>
            <a:r>
              <a:rPr lang="en-US" sz="2400" dirty="0" smtClean="0">
                <a:solidFill>
                  <a:srgbClr val="00B0F0"/>
                </a:solidFill>
                <a:latin typeface="+mn-lt"/>
              </a:rPr>
              <a:t> </a:t>
            </a:r>
            <a:r>
              <a:rPr lang="en-US" sz="2400" dirty="0" smtClean="0">
                <a:solidFill>
                  <a:srgbClr val="FFFFFF"/>
                </a:solidFill>
                <a:latin typeface="+mn-lt"/>
              </a:rPr>
              <a:t>“</a:t>
            </a:r>
            <a:r>
              <a:rPr lang="ja-JP" altLang="en-US" sz="2400" dirty="0" smtClean="0">
                <a:solidFill>
                  <a:schemeClr val="bg1"/>
                </a:solidFill>
                <a:latin typeface="+mn-lt"/>
              </a:rPr>
              <a:t>”</a:t>
            </a:r>
            <a:endParaRPr lang="en-US" sz="2400" dirty="0">
              <a:solidFill>
                <a:schemeClr val="bg1"/>
              </a:solidFill>
              <a:latin typeface="+mn-lt"/>
            </a:endParaRPr>
          </a:p>
        </p:txBody>
      </p:sp>
      <p:sp>
        <p:nvSpPr>
          <p:cNvPr id="10245" name="Rectangle 4"/>
          <p:cNvSpPr>
            <a:spLocks noChangeArrowheads="1"/>
          </p:cNvSpPr>
          <p:nvPr/>
        </p:nvSpPr>
        <p:spPr bwMode="auto">
          <a:xfrm>
            <a:off x="609600" y="4589463"/>
            <a:ext cx="3226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dirty="0">
                <a:solidFill>
                  <a:srgbClr val="FDEADA"/>
                </a:solidFill>
                <a:sym typeface="Wingdings" charset="0"/>
              </a:rPr>
              <a:t></a:t>
            </a:r>
            <a:r>
              <a:rPr lang="en-US" sz="2400" dirty="0">
                <a:solidFill>
                  <a:srgbClr val="FDEADA"/>
                </a:solidFill>
              </a:rPr>
              <a:t>for </a:t>
            </a:r>
            <a:r>
              <a:rPr lang="en-US" sz="2400" dirty="0" err="1">
                <a:solidFill>
                  <a:srgbClr val="FFC000"/>
                </a:solidFill>
              </a:rPr>
              <a:t>y</a:t>
            </a:r>
            <a:r>
              <a:rPr lang="en-US" sz="2400" baseline="30000" dirty="0" err="1">
                <a:solidFill>
                  <a:srgbClr val="FFC000"/>
                </a:solidFill>
              </a:rPr>
              <a:t>+</a:t>
            </a:r>
            <a:r>
              <a:rPr lang="en-US" sz="2400" dirty="0" err="1">
                <a:solidFill>
                  <a:srgbClr val="FDEADA"/>
                </a:solidFill>
              </a:rPr>
              <a:t>,</a:t>
            </a:r>
            <a:r>
              <a:rPr lang="en-US" sz="2400" dirty="0" err="1">
                <a:solidFill>
                  <a:srgbClr val="FFC000"/>
                </a:solidFill>
              </a:rPr>
              <a:t>y</a:t>
            </a:r>
            <a:r>
              <a:rPr lang="en-US" sz="2400" baseline="30000" dirty="0">
                <a:solidFill>
                  <a:srgbClr val="FFC000"/>
                </a:solidFill>
              </a:rPr>
              <a:t>-</a:t>
            </a:r>
            <a:r>
              <a:rPr lang="en-US" sz="2400" dirty="0">
                <a:solidFill>
                  <a:srgbClr val="FDEADA"/>
                </a:solidFill>
              </a:rPr>
              <a:t> </a:t>
            </a:r>
            <a:r>
              <a:rPr lang="en-US" sz="2400" dirty="0" err="1" smtClean="0">
                <a:solidFill>
                  <a:srgbClr val="FDEADA"/>
                </a:solidFill>
              </a:rPr>
              <a:t>dists</a:t>
            </a:r>
            <a:r>
              <a:rPr lang="en-US" sz="2400" dirty="0" smtClean="0">
                <a:solidFill>
                  <a:srgbClr val="FDEADA"/>
                </a:solidFill>
              </a:rPr>
              <a:t>. </a:t>
            </a:r>
            <a:r>
              <a:rPr lang="en-US" sz="2400" dirty="0">
                <a:solidFill>
                  <a:srgbClr val="FDEADA"/>
                </a:solidFill>
              </a:rPr>
              <a:t>over [</a:t>
            </a:r>
            <a:r>
              <a:rPr lang="en-US" sz="2400" i="1" dirty="0">
                <a:solidFill>
                  <a:srgbClr val="FDEADA"/>
                </a:solidFill>
              </a:rPr>
              <a:t>n</a:t>
            </a:r>
            <a:r>
              <a:rPr lang="en-US" sz="2400" dirty="0">
                <a:solidFill>
                  <a:srgbClr val="FDEADA"/>
                </a:solidFill>
              </a:rPr>
              <a:t>]</a:t>
            </a:r>
            <a:endParaRPr lang="en-US" dirty="0"/>
          </a:p>
        </p:txBody>
      </p:sp>
      <p:sp>
        <p:nvSpPr>
          <p:cNvPr id="10246" name="TextBox 5"/>
          <p:cNvSpPr txBox="1">
            <a:spLocks noChangeArrowheads="1"/>
          </p:cNvSpPr>
          <p:nvPr/>
        </p:nvSpPr>
        <p:spPr bwMode="auto">
          <a:xfrm>
            <a:off x="152400" y="47625"/>
            <a:ext cx="87630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6000" dirty="0" smtClean="0">
                <a:solidFill>
                  <a:srgbClr val="FFFF00"/>
                </a:solidFill>
              </a:rPr>
              <a:t>Proof Idea: Duality!!</a:t>
            </a:r>
            <a:endParaRPr lang="en-US" sz="6000" dirty="0">
              <a:solidFill>
                <a:srgbClr val="FFFF00"/>
              </a:solidFill>
            </a:endParaRPr>
          </a:p>
        </p:txBody>
      </p:sp>
      <p:sp>
        <p:nvSpPr>
          <p:cNvPr id="7" name="TextBox 6"/>
          <p:cNvSpPr txBox="1">
            <a:spLocks noRot="1" noChangeAspect="1" noMove="1" noResize="1" noEditPoints="1" noAdjustHandles="1" noChangeArrowheads="1" noChangeShapeType="1" noTextEdit="1"/>
          </p:cNvSpPr>
          <p:nvPr/>
        </p:nvSpPr>
        <p:spPr>
          <a:xfrm>
            <a:off x="408214" y="1227417"/>
            <a:ext cx="4163786" cy="601383"/>
          </a:xfrm>
          <a:prstGeom prst="rect">
            <a:avLst/>
          </a:prstGeom>
          <a:blipFill rotWithShape="1">
            <a:blip r:embed="rId3"/>
            <a:stretch>
              <a:fillRect t="-98990" b="-127273"/>
            </a:stretch>
          </a:blipFill>
        </p:spPr>
        <p:txBody>
          <a:bodyPr/>
          <a:lstStyle/>
          <a:p>
            <a:r>
              <a:rPr lang="en-US">
                <a:noFill/>
              </a:rPr>
              <a:t> </a:t>
            </a:r>
          </a:p>
        </p:txBody>
      </p:sp>
      <p:sp>
        <p:nvSpPr>
          <p:cNvPr id="8" name="TextBox 7"/>
          <p:cNvSpPr txBox="1"/>
          <p:nvPr/>
        </p:nvSpPr>
        <p:spPr>
          <a:xfrm>
            <a:off x="457200" y="1747838"/>
            <a:ext cx="3429000" cy="461962"/>
          </a:xfrm>
          <a:prstGeom prst="rect">
            <a:avLst/>
          </a:prstGeom>
          <a:noFill/>
        </p:spPr>
        <p:txBody>
          <a:bodyPr wrap="square">
            <a:spAutoFit/>
          </a:bodyPr>
          <a:lstStyle/>
          <a:p>
            <a:pPr fontAlgn="auto">
              <a:spcBef>
                <a:spcPts val="0"/>
              </a:spcBef>
              <a:spcAft>
                <a:spcPts val="0"/>
              </a:spcAft>
              <a:defRPr/>
            </a:pPr>
            <a:r>
              <a:rPr lang="en-US" sz="2400" dirty="0">
                <a:solidFill>
                  <a:schemeClr val="accent6">
                    <a:lumMod val="20000"/>
                    <a:lumOff val="80000"/>
                  </a:schemeClr>
                </a:solidFill>
                <a:latin typeface="+mn-lt"/>
                <a:ea typeface="+mn-ea"/>
                <a:cs typeface="+mn-cs"/>
              </a:rPr>
              <a:t>s.t. for all </a:t>
            </a:r>
            <a:r>
              <a:rPr lang="en-US" sz="2400" dirty="0" err="1" smtClean="0">
                <a:solidFill>
                  <a:schemeClr val="accent6">
                    <a:lumMod val="20000"/>
                    <a:lumOff val="80000"/>
                  </a:schemeClr>
                </a:solidFill>
                <a:latin typeface="+mn-lt"/>
                <a:ea typeface="+mn-ea"/>
                <a:cs typeface="+mn-cs"/>
              </a:rPr>
              <a:t>dists</a:t>
            </a:r>
            <a:r>
              <a:rPr lang="en-US" sz="2400" dirty="0">
                <a:solidFill>
                  <a:schemeClr val="accent6">
                    <a:lumMod val="20000"/>
                    <a:lumOff val="80000"/>
                  </a:schemeClr>
                </a:solidFill>
              </a:rPr>
              <a:t>.</a:t>
            </a:r>
            <a:r>
              <a:rPr lang="en-US" sz="2400" dirty="0" smtClean="0">
                <a:solidFill>
                  <a:schemeClr val="accent6">
                    <a:lumMod val="20000"/>
                    <a:lumOff val="80000"/>
                  </a:schemeClr>
                </a:solidFill>
                <a:latin typeface="+mn-lt"/>
                <a:ea typeface="+mn-ea"/>
                <a:cs typeface="+mn-cs"/>
              </a:rPr>
              <a:t> </a:t>
            </a:r>
            <a:r>
              <a:rPr lang="en-US" sz="2400" i="1" dirty="0">
                <a:solidFill>
                  <a:schemeClr val="accent6">
                    <a:lumMod val="20000"/>
                    <a:lumOff val="80000"/>
                  </a:schemeClr>
                </a:solidFill>
                <a:latin typeface="+mn-lt"/>
                <a:ea typeface="+mn-ea"/>
                <a:cs typeface="+mn-cs"/>
              </a:rPr>
              <a:t>p</a:t>
            </a:r>
            <a:r>
              <a:rPr lang="en-US" sz="2400" dirty="0">
                <a:solidFill>
                  <a:schemeClr val="accent6">
                    <a:lumMod val="20000"/>
                    <a:lumOff val="80000"/>
                  </a:schemeClr>
                </a:solidFill>
                <a:latin typeface="+mn-lt"/>
                <a:ea typeface="+mn-ea"/>
                <a:cs typeface="+mn-cs"/>
              </a:rPr>
              <a:t> over [</a:t>
            </a:r>
            <a:r>
              <a:rPr lang="en-US" sz="2400" i="1" dirty="0">
                <a:solidFill>
                  <a:schemeClr val="accent6">
                    <a:lumMod val="20000"/>
                    <a:lumOff val="80000"/>
                  </a:schemeClr>
                </a:solidFill>
                <a:latin typeface="+mn-lt"/>
                <a:ea typeface="+mn-ea"/>
                <a:cs typeface="+mn-cs"/>
              </a:rPr>
              <a:t>n</a:t>
            </a:r>
            <a:r>
              <a:rPr lang="en-US" sz="2400" dirty="0">
                <a:solidFill>
                  <a:schemeClr val="accent6">
                    <a:lumMod val="20000"/>
                    <a:lumOff val="80000"/>
                  </a:schemeClr>
                </a:solidFill>
                <a:latin typeface="+mn-lt"/>
                <a:ea typeface="+mn-ea"/>
                <a:cs typeface="+mn-cs"/>
              </a:rPr>
              <a:t>]</a:t>
            </a:r>
          </a:p>
        </p:txBody>
      </p:sp>
      <p:sp>
        <p:nvSpPr>
          <p:cNvPr id="9" name="Rectangle 8"/>
          <p:cNvSpPr>
            <a:spLocks noRot="1" noChangeAspect="1" noMove="1" noResize="1" noEditPoints="1" noAdjustHandles="1" noChangeArrowheads="1" noChangeShapeType="1" noTextEdit="1"/>
          </p:cNvSpPr>
          <p:nvPr/>
        </p:nvSpPr>
        <p:spPr>
          <a:xfrm>
            <a:off x="76200" y="2389160"/>
            <a:ext cx="3984332" cy="509178"/>
          </a:xfrm>
          <a:prstGeom prst="rect">
            <a:avLst/>
          </a:prstGeom>
          <a:blipFill rotWithShape="1">
            <a:blip r:embed="rId4"/>
            <a:stretch>
              <a:fillRect/>
            </a:stretch>
          </a:blipFill>
        </p:spPr>
        <p:txBody>
          <a:bodyPr/>
          <a:lstStyle/>
          <a:p>
            <a:r>
              <a:rPr lang="en-US">
                <a:noFill/>
              </a:rPr>
              <a:t> </a:t>
            </a:r>
          </a:p>
        </p:txBody>
      </p:sp>
      <p:sp>
        <p:nvSpPr>
          <p:cNvPr id="10" name="TextBox 9"/>
          <p:cNvSpPr txBox="1"/>
          <p:nvPr/>
        </p:nvSpPr>
        <p:spPr>
          <a:xfrm>
            <a:off x="4038600" y="1295400"/>
            <a:ext cx="4953000" cy="1508105"/>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ja-JP" altLang="en-US" sz="2400" dirty="0" smtClean="0">
                <a:solidFill>
                  <a:srgbClr val="FDEADA"/>
                </a:solidFill>
              </a:rPr>
              <a:t>“</a:t>
            </a:r>
            <a:r>
              <a:rPr lang="en-US" altLang="ja-JP" sz="2400" dirty="0" smtClean="0">
                <a:solidFill>
                  <a:srgbClr val="FDEADA"/>
                </a:solidFill>
              </a:rPr>
              <a:t>Find estimator </a:t>
            </a:r>
            <a:r>
              <a:rPr lang="en-US" sz="2400" dirty="0" smtClean="0">
                <a:solidFill>
                  <a:srgbClr val="FFC000"/>
                </a:solidFill>
                <a:latin typeface="Comic Sans MS" charset="0"/>
              </a:rPr>
              <a:t>z</a:t>
            </a:r>
            <a:r>
              <a:rPr lang="en-US" altLang="ja-JP" sz="2400" dirty="0" smtClean="0">
                <a:solidFill>
                  <a:srgbClr val="FDEADA"/>
                </a:solidFill>
              </a:rPr>
              <a:t>: </a:t>
            </a:r>
          </a:p>
          <a:p>
            <a:r>
              <a:rPr lang="en-US" altLang="ja-JP" sz="2400" dirty="0" smtClean="0">
                <a:solidFill>
                  <a:srgbClr val="FDEADA"/>
                </a:solidFill>
              </a:rPr>
              <a:t>Minimize </a:t>
            </a:r>
            <a:r>
              <a:rPr lang="el-GR" sz="2000" dirty="0" smtClean="0">
                <a:solidFill>
                  <a:srgbClr val="FFC000"/>
                </a:solidFill>
                <a:latin typeface="Comic Sans MS" charset="0"/>
              </a:rPr>
              <a:t>ε</a:t>
            </a:r>
            <a:r>
              <a:rPr lang="en-US" sz="2000" dirty="0" smtClean="0">
                <a:solidFill>
                  <a:srgbClr val="FFC000"/>
                </a:solidFill>
                <a:latin typeface="Comic Sans MS" charset="0"/>
              </a:rPr>
              <a:t>, </a:t>
            </a:r>
            <a:r>
              <a:rPr lang="en-US" sz="2000" dirty="0" err="1" smtClean="0">
                <a:latin typeface="Comic Sans MS" charset="0"/>
              </a:rPr>
              <a:t>s.t.</a:t>
            </a:r>
            <a:r>
              <a:rPr lang="en-US" sz="2000" dirty="0" smtClean="0">
                <a:solidFill>
                  <a:srgbClr val="FFC000"/>
                </a:solidFill>
                <a:latin typeface="Comic Sans MS" charset="0"/>
              </a:rPr>
              <a:t> </a:t>
            </a:r>
          </a:p>
          <a:p>
            <a:r>
              <a:rPr lang="en-US" sz="2000" dirty="0" smtClean="0">
                <a:solidFill>
                  <a:srgbClr val="FDEADA"/>
                </a:solidFill>
                <a:latin typeface="Comic Sans MS" charset="0"/>
              </a:rPr>
              <a:t>expectation </a:t>
            </a:r>
            <a:r>
              <a:rPr lang="en-US" sz="2000" dirty="0">
                <a:solidFill>
                  <a:srgbClr val="FDEADA"/>
                </a:solidFill>
                <a:latin typeface="Comic Sans MS" charset="0"/>
              </a:rPr>
              <a:t>of estimator </a:t>
            </a:r>
            <a:r>
              <a:rPr lang="en-US" sz="2000" dirty="0">
                <a:solidFill>
                  <a:srgbClr val="FFC000"/>
                </a:solidFill>
                <a:latin typeface="Comic Sans MS" charset="0"/>
              </a:rPr>
              <a:t>z</a:t>
            </a:r>
            <a:r>
              <a:rPr lang="en-US" sz="2000" dirty="0">
                <a:solidFill>
                  <a:srgbClr val="FDEADA"/>
                </a:solidFill>
                <a:latin typeface="Comic Sans MS" charset="0"/>
              </a:rPr>
              <a:t> applied to </a:t>
            </a:r>
            <a:endParaRPr lang="en-US" sz="2000" dirty="0" smtClean="0">
              <a:solidFill>
                <a:srgbClr val="FDEADA"/>
              </a:solidFill>
              <a:latin typeface="Comic Sans MS" charset="0"/>
            </a:endParaRPr>
          </a:p>
          <a:p>
            <a:r>
              <a:rPr lang="en-US" sz="2000" dirty="0" smtClean="0">
                <a:solidFill>
                  <a:srgbClr val="00B0F0"/>
                </a:solidFill>
                <a:latin typeface="Comic Sans MS" charset="0"/>
              </a:rPr>
              <a:t>k</a:t>
            </a:r>
            <a:r>
              <a:rPr lang="en-US" sz="2000" dirty="0" smtClean="0">
                <a:solidFill>
                  <a:srgbClr val="FDEADA"/>
                </a:solidFill>
                <a:latin typeface="Comic Sans MS" charset="0"/>
              </a:rPr>
              <a:t> </a:t>
            </a:r>
            <a:r>
              <a:rPr lang="en-US" sz="2000" dirty="0">
                <a:solidFill>
                  <a:srgbClr val="FDEADA"/>
                </a:solidFill>
                <a:latin typeface="Comic Sans MS" charset="0"/>
              </a:rPr>
              <a:t>samples from p is within </a:t>
            </a:r>
            <a:r>
              <a:rPr lang="el-GR" sz="2000" dirty="0">
                <a:solidFill>
                  <a:srgbClr val="FFC000"/>
                </a:solidFill>
                <a:latin typeface="Comic Sans MS" charset="0"/>
              </a:rPr>
              <a:t>ε</a:t>
            </a:r>
            <a:r>
              <a:rPr lang="en-US" sz="2000" dirty="0">
                <a:solidFill>
                  <a:srgbClr val="FDEADA"/>
                </a:solidFill>
                <a:latin typeface="Comic Sans MS" charset="0"/>
              </a:rPr>
              <a:t> of </a:t>
            </a:r>
            <a:r>
              <a:rPr lang="en-US" sz="2000" dirty="0">
                <a:solidFill>
                  <a:srgbClr val="00B0F0"/>
                </a:solidFill>
                <a:latin typeface="Comic Sans MS" charset="0"/>
              </a:rPr>
              <a:t>H</a:t>
            </a:r>
            <a:r>
              <a:rPr lang="en-US" sz="2000" dirty="0">
                <a:solidFill>
                  <a:srgbClr val="FDEADA"/>
                </a:solidFill>
                <a:latin typeface="Comic Sans MS" charset="0"/>
              </a:rPr>
              <a:t>(p)</a:t>
            </a:r>
            <a:r>
              <a:rPr lang="ja-JP" altLang="en-US" sz="2400" dirty="0">
                <a:solidFill>
                  <a:srgbClr val="FDEADA"/>
                </a:solidFill>
              </a:rPr>
              <a:t>”</a:t>
            </a:r>
            <a:endParaRPr lang="en-US" sz="2400" dirty="0">
              <a:solidFill>
                <a:srgbClr val="FDEADA"/>
              </a:solidFill>
            </a:endParaRPr>
          </a:p>
        </p:txBody>
      </p:sp>
      <p:sp>
        <p:nvSpPr>
          <p:cNvPr id="17" name="Freeform 16"/>
          <p:cNvSpPr/>
          <p:nvPr/>
        </p:nvSpPr>
        <p:spPr>
          <a:xfrm>
            <a:off x="387350" y="1066800"/>
            <a:ext cx="8645525" cy="3049588"/>
          </a:xfrm>
          <a:custGeom>
            <a:avLst/>
            <a:gdLst>
              <a:gd name="connsiteX0" fmla="*/ 9332030 w 10164181"/>
              <a:gd name="connsiteY0" fmla="*/ 281500 h 3343051"/>
              <a:gd name="connsiteX1" fmla="*/ 756066 w 10164181"/>
              <a:gd name="connsiteY1" fmla="*/ 281500 h 3343051"/>
              <a:gd name="connsiteX2" fmla="*/ 853048 w 10164181"/>
              <a:gd name="connsiteY2" fmla="*/ 2456664 h 3343051"/>
              <a:gd name="connsiteX3" fmla="*/ 4496794 w 10164181"/>
              <a:gd name="connsiteY3" fmla="*/ 2539791 h 3343051"/>
              <a:gd name="connsiteX4" fmla="*/ 4829303 w 10164181"/>
              <a:gd name="connsiteY4" fmla="*/ 2747609 h 3343051"/>
              <a:gd name="connsiteX5" fmla="*/ 4635339 w 10164181"/>
              <a:gd name="connsiteY5" fmla="*/ 3080118 h 3343051"/>
              <a:gd name="connsiteX6" fmla="*/ 4967848 w 10164181"/>
              <a:gd name="connsiteY6" fmla="*/ 3329500 h 3343051"/>
              <a:gd name="connsiteX7" fmla="*/ 5452757 w 10164181"/>
              <a:gd name="connsiteY7" fmla="*/ 3260227 h 3343051"/>
              <a:gd name="connsiteX8" fmla="*/ 5286503 w 10164181"/>
              <a:gd name="connsiteY8" fmla="*/ 2844591 h 3343051"/>
              <a:gd name="connsiteX9" fmla="*/ 5494321 w 10164181"/>
              <a:gd name="connsiteY9" fmla="*/ 2567500 h 3343051"/>
              <a:gd name="connsiteX10" fmla="*/ 9401303 w 10164181"/>
              <a:gd name="connsiteY10" fmla="*/ 2609064 h 3343051"/>
              <a:gd name="connsiteX11" fmla="*/ 9332030 w 10164181"/>
              <a:gd name="connsiteY11" fmla="*/ 281500 h 3343051"/>
              <a:gd name="connsiteX0" fmla="*/ 9332030 w 9401303"/>
              <a:gd name="connsiteY0" fmla="*/ 281500 h 3343051"/>
              <a:gd name="connsiteX1" fmla="*/ 756066 w 9401303"/>
              <a:gd name="connsiteY1" fmla="*/ 281500 h 3343051"/>
              <a:gd name="connsiteX2" fmla="*/ 853048 w 9401303"/>
              <a:gd name="connsiteY2" fmla="*/ 2456664 h 3343051"/>
              <a:gd name="connsiteX3" fmla="*/ 4496794 w 9401303"/>
              <a:gd name="connsiteY3" fmla="*/ 2539791 h 3343051"/>
              <a:gd name="connsiteX4" fmla="*/ 4829303 w 9401303"/>
              <a:gd name="connsiteY4" fmla="*/ 2747609 h 3343051"/>
              <a:gd name="connsiteX5" fmla="*/ 4635339 w 9401303"/>
              <a:gd name="connsiteY5" fmla="*/ 3080118 h 3343051"/>
              <a:gd name="connsiteX6" fmla="*/ 4967848 w 9401303"/>
              <a:gd name="connsiteY6" fmla="*/ 3329500 h 3343051"/>
              <a:gd name="connsiteX7" fmla="*/ 5452757 w 9401303"/>
              <a:gd name="connsiteY7" fmla="*/ 3260227 h 3343051"/>
              <a:gd name="connsiteX8" fmla="*/ 5286503 w 9401303"/>
              <a:gd name="connsiteY8" fmla="*/ 2844591 h 3343051"/>
              <a:gd name="connsiteX9" fmla="*/ 5494321 w 9401303"/>
              <a:gd name="connsiteY9" fmla="*/ 2567500 h 3343051"/>
              <a:gd name="connsiteX10" fmla="*/ 9401303 w 9401303"/>
              <a:gd name="connsiteY10" fmla="*/ 2609064 h 3343051"/>
              <a:gd name="connsiteX11" fmla="*/ 9332030 w 9401303"/>
              <a:gd name="connsiteY11" fmla="*/ 281500 h 3343051"/>
              <a:gd name="connsiteX0" fmla="*/ 9332030 w 9401303"/>
              <a:gd name="connsiteY0" fmla="*/ 0 h 3061551"/>
              <a:gd name="connsiteX1" fmla="*/ 756066 w 9401303"/>
              <a:gd name="connsiteY1" fmla="*/ 0 h 3061551"/>
              <a:gd name="connsiteX2" fmla="*/ 853048 w 9401303"/>
              <a:gd name="connsiteY2" fmla="*/ 2175164 h 3061551"/>
              <a:gd name="connsiteX3" fmla="*/ 4496794 w 9401303"/>
              <a:gd name="connsiteY3" fmla="*/ 2258291 h 3061551"/>
              <a:gd name="connsiteX4" fmla="*/ 4829303 w 9401303"/>
              <a:gd name="connsiteY4" fmla="*/ 2466109 h 3061551"/>
              <a:gd name="connsiteX5" fmla="*/ 4635339 w 9401303"/>
              <a:gd name="connsiteY5" fmla="*/ 2798618 h 3061551"/>
              <a:gd name="connsiteX6" fmla="*/ 4967848 w 9401303"/>
              <a:gd name="connsiteY6" fmla="*/ 3048000 h 3061551"/>
              <a:gd name="connsiteX7" fmla="*/ 5452757 w 9401303"/>
              <a:gd name="connsiteY7" fmla="*/ 2978727 h 3061551"/>
              <a:gd name="connsiteX8" fmla="*/ 5286503 w 9401303"/>
              <a:gd name="connsiteY8" fmla="*/ 2563091 h 3061551"/>
              <a:gd name="connsiteX9" fmla="*/ 5494321 w 9401303"/>
              <a:gd name="connsiteY9" fmla="*/ 2286000 h 3061551"/>
              <a:gd name="connsiteX10" fmla="*/ 9401303 w 9401303"/>
              <a:gd name="connsiteY10" fmla="*/ 2327564 h 3061551"/>
              <a:gd name="connsiteX11" fmla="*/ 9332030 w 9401303"/>
              <a:gd name="connsiteY11" fmla="*/ 0 h 3061551"/>
              <a:gd name="connsiteX0" fmla="*/ 8575964 w 8645237"/>
              <a:gd name="connsiteY0" fmla="*/ 0 h 3061551"/>
              <a:gd name="connsiteX1" fmla="*/ 0 w 8645237"/>
              <a:gd name="connsiteY1" fmla="*/ 0 h 3061551"/>
              <a:gd name="connsiteX2" fmla="*/ 96982 w 8645237"/>
              <a:gd name="connsiteY2" fmla="*/ 2175164 h 3061551"/>
              <a:gd name="connsiteX3" fmla="*/ 3740728 w 8645237"/>
              <a:gd name="connsiteY3" fmla="*/ 2258291 h 3061551"/>
              <a:gd name="connsiteX4" fmla="*/ 4073237 w 8645237"/>
              <a:gd name="connsiteY4" fmla="*/ 2466109 h 3061551"/>
              <a:gd name="connsiteX5" fmla="*/ 3879273 w 8645237"/>
              <a:gd name="connsiteY5" fmla="*/ 2798618 h 3061551"/>
              <a:gd name="connsiteX6" fmla="*/ 4211782 w 8645237"/>
              <a:gd name="connsiteY6" fmla="*/ 3048000 h 3061551"/>
              <a:gd name="connsiteX7" fmla="*/ 4696691 w 8645237"/>
              <a:gd name="connsiteY7" fmla="*/ 2978727 h 3061551"/>
              <a:gd name="connsiteX8" fmla="*/ 4530437 w 8645237"/>
              <a:gd name="connsiteY8" fmla="*/ 2563091 h 3061551"/>
              <a:gd name="connsiteX9" fmla="*/ 4738255 w 8645237"/>
              <a:gd name="connsiteY9" fmla="*/ 2286000 h 3061551"/>
              <a:gd name="connsiteX10" fmla="*/ 8645237 w 8645237"/>
              <a:gd name="connsiteY10" fmla="*/ 2327564 h 3061551"/>
              <a:gd name="connsiteX11" fmla="*/ 8575964 w 8645237"/>
              <a:gd name="connsiteY11" fmla="*/ 0 h 3061551"/>
              <a:gd name="connsiteX0" fmla="*/ 8575964 w 8645237"/>
              <a:gd name="connsiteY0" fmla="*/ 0 h 3061551"/>
              <a:gd name="connsiteX1" fmla="*/ 0 w 8645237"/>
              <a:gd name="connsiteY1" fmla="*/ 0 h 3061551"/>
              <a:gd name="connsiteX2" fmla="*/ 96982 w 8645237"/>
              <a:gd name="connsiteY2" fmla="*/ 2175164 h 3061551"/>
              <a:gd name="connsiteX3" fmla="*/ 3740728 w 8645237"/>
              <a:gd name="connsiteY3" fmla="*/ 2258291 h 3061551"/>
              <a:gd name="connsiteX4" fmla="*/ 4073237 w 8645237"/>
              <a:gd name="connsiteY4" fmla="*/ 2466109 h 3061551"/>
              <a:gd name="connsiteX5" fmla="*/ 3879273 w 8645237"/>
              <a:gd name="connsiteY5" fmla="*/ 2798618 h 3061551"/>
              <a:gd name="connsiteX6" fmla="*/ 4211782 w 8645237"/>
              <a:gd name="connsiteY6" fmla="*/ 3048000 h 3061551"/>
              <a:gd name="connsiteX7" fmla="*/ 4696691 w 8645237"/>
              <a:gd name="connsiteY7" fmla="*/ 2978727 h 3061551"/>
              <a:gd name="connsiteX8" fmla="*/ 4530437 w 8645237"/>
              <a:gd name="connsiteY8" fmla="*/ 2563091 h 3061551"/>
              <a:gd name="connsiteX9" fmla="*/ 4738255 w 8645237"/>
              <a:gd name="connsiteY9" fmla="*/ 2286000 h 3061551"/>
              <a:gd name="connsiteX10" fmla="*/ 8645237 w 8645237"/>
              <a:gd name="connsiteY10" fmla="*/ 2327564 h 3061551"/>
              <a:gd name="connsiteX11" fmla="*/ 8575964 w 8645237"/>
              <a:gd name="connsiteY11" fmla="*/ 0 h 3061551"/>
              <a:gd name="connsiteX0" fmla="*/ 9204081 w 9273354"/>
              <a:gd name="connsiteY0" fmla="*/ 164202 h 3225753"/>
              <a:gd name="connsiteX1" fmla="*/ 628117 w 9273354"/>
              <a:gd name="connsiteY1" fmla="*/ 164202 h 3225753"/>
              <a:gd name="connsiteX2" fmla="*/ 655826 w 9273354"/>
              <a:gd name="connsiteY2" fmla="*/ 2380929 h 3225753"/>
              <a:gd name="connsiteX3" fmla="*/ 4368845 w 9273354"/>
              <a:gd name="connsiteY3" fmla="*/ 2422493 h 3225753"/>
              <a:gd name="connsiteX4" fmla="*/ 4701354 w 9273354"/>
              <a:gd name="connsiteY4" fmla="*/ 2630311 h 3225753"/>
              <a:gd name="connsiteX5" fmla="*/ 4507390 w 9273354"/>
              <a:gd name="connsiteY5" fmla="*/ 2962820 h 3225753"/>
              <a:gd name="connsiteX6" fmla="*/ 4839899 w 9273354"/>
              <a:gd name="connsiteY6" fmla="*/ 3212202 h 3225753"/>
              <a:gd name="connsiteX7" fmla="*/ 5324808 w 9273354"/>
              <a:gd name="connsiteY7" fmla="*/ 3142929 h 3225753"/>
              <a:gd name="connsiteX8" fmla="*/ 5158554 w 9273354"/>
              <a:gd name="connsiteY8" fmla="*/ 2727293 h 3225753"/>
              <a:gd name="connsiteX9" fmla="*/ 5366372 w 9273354"/>
              <a:gd name="connsiteY9" fmla="*/ 2450202 h 3225753"/>
              <a:gd name="connsiteX10" fmla="*/ 9273354 w 9273354"/>
              <a:gd name="connsiteY10" fmla="*/ 2491766 h 3225753"/>
              <a:gd name="connsiteX11" fmla="*/ 9204081 w 9273354"/>
              <a:gd name="connsiteY11" fmla="*/ 164202 h 3225753"/>
              <a:gd name="connsiteX0" fmla="*/ 8575964 w 8645237"/>
              <a:gd name="connsiteY0" fmla="*/ 164202 h 3225753"/>
              <a:gd name="connsiteX1" fmla="*/ 0 w 8645237"/>
              <a:gd name="connsiteY1" fmla="*/ 164202 h 3225753"/>
              <a:gd name="connsiteX2" fmla="*/ 27709 w 8645237"/>
              <a:gd name="connsiteY2" fmla="*/ 2380929 h 3225753"/>
              <a:gd name="connsiteX3" fmla="*/ 3740728 w 8645237"/>
              <a:gd name="connsiteY3" fmla="*/ 2422493 h 3225753"/>
              <a:gd name="connsiteX4" fmla="*/ 4073237 w 8645237"/>
              <a:gd name="connsiteY4" fmla="*/ 2630311 h 3225753"/>
              <a:gd name="connsiteX5" fmla="*/ 3879273 w 8645237"/>
              <a:gd name="connsiteY5" fmla="*/ 2962820 h 3225753"/>
              <a:gd name="connsiteX6" fmla="*/ 4211782 w 8645237"/>
              <a:gd name="connsiteY6" fmla="*/ 3212202 h 3225753"/>
              <a:gd name="connsiteX7" fmla="*/ 4696691 w 8645237"/>
              <a:gd name="connsiteY7" fmla="*/ 3142929 h 3225753"/>
              <a:gd name="connsiteX8" fmla="*/ 4530437 w 8645237"/>
              <a:gd name="connsiteY8" fmla="*/ 2727293 h 3225753"/>
              <a:gd name="connsiteX9" fmla="*/ 4738255 w 8645237"/>
              <a:gd name="connsiteY9" fmla="*/ 2450202 h 3225753"/>
              <a:gd name="connsiteX10" fmla="*/ 8645237 w 8645237"/>
              <a:gd name="connsiteY10" fmla="*/ 2491766 h 3225753"/>
              <a:gd name="connsiteX11" fmla="*/ 8575964 w 8645237"/>
              <a:gd name="connsiteY11" fmla="*/ 164202 h 3225753"/>
              <a:gd name="connsiteX0" fmla="*/ 8575964 w 8645237"/>
              <a:gd name="connsiteY0" fmla="*/ 0 h 3061551"/>
              <a:gd name="connsiteX1" fmla="*/ 0 w 8645237"/>
              <a:gd name="connsiteY1" fmla="*/ 0 h 3061551"/>
              <a:gd name="connsiteX2" fmla="*/ 27709 w 8645237"/>
              <a:gd name="connsiteY2" fmla="*/ 2216727 h 3061551"/>
              <a:gd name="connsiteX3" fmla="*/ 3740728 w 8645237"/>
              <a:gd name="connsiteY3" fmla="*/ 2258291 h 3061551"/>
              <a:gd name="connsiteX4" fmla="*/ 4073237 w 8645237"/>
              <a:gd name="connsiteY4" fmla="*/ 2466109 h 3061551"/>
              <a:gd name="connsiteX5" fmla="*/ 3879273 w 8645237"/>
              <a:gd name="connsiteY5" fmla="*/ 2798618 h 3061551"/>
              <a:gd name="connsiteX6" fmla="*/ 4211782 w 8645237"/>
              <a:gd name="connsiteY6" fmla="*/ 3048000 h 3061551"/>
              <a:gd name="connsiteX7" fmla="*/ 4696691 w 8645237"/>
              <a:gd name="connsiteY7" fmla="*/ 2978727 h 3061551"/>
              <a:gd name="connsiteX8" fmla="*/ 4530437 w 8645237"/>
              <a:gd name="connsiteY8" fmla="*/ 2563091 h 3061551"/>
              <a:gd name="connsiteX9" fmla="*/ 4738255 w 8645237"/>
              <a:gd name="connsiteY9" fmla="*/ 2286000 h 3061551"/>
              <a:gd name="connsiteX10" fmla="*/ 8645237 w 8645237"/>
              <a:gd name="connsiteY10" fmla="*/ 2327564 h 3061551"/>
              <a:gd name="connsiteX11" fmla="*/ 8575964 w 8645237"/>
              <a:gd name="connsiteY11" fmla="*/ 0 h 3061551"/>
              <a:gd name="connsiteX0" fmla="*/ 8575964 w 8645237"/>
              <a:gd name="connsiteY0" fmla="*/ 0 h 3061551"/>
              <a:gd name="connsiteX1" fmla="*/ 0 w 8645237"/>
              <a:gd name="connsiteY1" fmla="*/ 0 h 3061551"/>
              <a:gd name="connsiteX2" fmla="*/ 27709 w 8645237"/>
              <a:gd name="connsiteY2" fmla="*/ 2216727 h 3061551"/>
              <a:gd name="connsiteX3" fmla="*/ 3740728 w 8645237"/>
              <a:gd name="connsiteY3" fmla="*/ 2258291 h 3061551"/>
              <a:gd name="connsiteX4" fmla="*/ 4073237 w 8645237"/>
              <a:gd name="connsiteY4" fmla="*/ 2466109 h 3061551"/>
              <a:gd name="connsiteX5" fmla="*/ 3879273 w 8645237"/>
              <a:gd name="connsiteY5" fmla="*/ 2798618 h 3061551"/>
              <a:gd name="connsiteX6" fmla="*/ 4211782 w 8645237"/>
              <a:gd name="connsiteY6" fmla="*/ 3048000 h 3061551"/>
              <a:gd name="connsiteX7" fmla="*/ 4696691 w 8645237"/>
              <a:gd name="connsiteY7" fmla="*/ 2978727 h 3061551"/>
              <a:gd name="connsiteX8" fmla="*/ 4530437 w 8645237"/>
              <a:gd name="connsiteY8" fmla="*/ 2563091 h 3061551"/>
              <a:gd name="connsiteX9" fmla="*/ 4738255 w 8645237"/>
              <a:gd name="connsiteY9" fmla="*/ 2286000 h 3061551"/>
              <a:gd name="connsiteX10" fmla="*/ 8645237 w 8645237"/>
              <a:gd name="connsiteY10" fmla="*/ 2327564 h 3061551"/>
              <a:gd name="connsiteX11" fmla="*/ 8575964 w 8645237"/>
              <a:gd name="connsiteY11" fmla="*/ 0 h 3061551"/>
              <a:gd name="connsiteX0" fmla="*/ 8575964 w 8907035"/>
              <a:gd name="connsiteY0" fmla="*/ 0 h 3061551"/>
              <a:gd name="connsiteX1" fmla="*/ 0 w 8907035"/>
              <a:gd name="connsiteY1" fmla="*/ 0 h 3061551"/>
              <a:gd name="connsiteX2" fmla="*/ 27709 w 8907035"/>
              <a:gd name="connsiteY2" fmla="*/ 2216727 h 3061551"/>
              <a:gd name="connsiteX3" fmla="*/ 3740728 w 8907035"/>
              <a:gd name="connsiteY3" fmla="*/ 2258291 h 3061551"/>
              <a:gd name="connsiteX4" fmla="*/ 4073237 w 8907035"/>
              <a:gd name="connsiteY4" fmla="*/ 2466109 h 3061551"/>
              <a:gd name="connsiteX5" fmla="*/ 3879273 w 8907035"/>
              <a:gd name="connsiteY5" fmla="*/ 2798618 h 3061551"/>
              <a:gd name="connsiteX6" fmla="*/ 4211782 w 8907035"/>
              <a:gd name="connsiteY6" fmla="*/ 3048000 h 3061551"/>
              <a:gd name="connsiteX7" fmla="*/ 4696691 w 8907035"/>
              <a:gd name="connsiteY7" fmla="*/ 2978727 h 3061551"/>
              <a:gd name="connsiteX8" fmla="*/ 4530437 w 8907035"/>
              <a:gd name="connsiteY8" fmla="*/ 2563091 h 3061551"/>
              <a:gd name="connsiteX9" fmla="*/ 4876800 w 8907035"/>
              <a:gd name="connsiteY9" fmla="*/ 2286000 h 3061551"/>
              <a:gd name="connsiteX10" fmla="*/ 8645237 w 8907035"/>
              <a:gd name="connsiteY10" fmla="*/ 2327564 h 3061551"/>
              <a:gd name="connsiteX11" fmla="*/ 8575964 w 8907035"/>
              <a:gd name="connsiteY11" fmla="*/ 0 h 3061551"/>
              <a:gd name="connsiteX0" fmla="*/ 8575964 w 8907035"/>
              <a:gd name="connsiteY0" fmla="*/ 0 h 3061551"/>
              <a:gd name="connsiteX1" fmla="*/ 0 w 8907035"/>
              <a:gd name="connsiteY1" fmla="*/ 0 h 3061551"/>
              <a:gd name="connsiteX2" fmla="*/ 27709 w 8907035"/>
              <a:gd name="connsiteY2" fmla="*/ 2216727 h 3061551"/>
              <a:gd name="connsiteX3" fmla="*/ 3740728 w 8907035"/>
              <a:gd name="connsiteY3" fmla="*/ 2258291 h 3061551"/>
              <a:gd name="connsiteX4" fmla="*/ 4073237 w 8907035"/>
              <a:gd name="connsiteY4" fmla="*/ 2466109 h 3061551"/>
              <a:gd name="connsiteX5" fmla="*/ 3879273 w 8907035"/>
              <a:gd name="connsiteY5" fmla="*/ 2798618 h 3061551"/>
              <a:gd name="connsiteX6" fmla="*/ 4211782 w 8907035"/>
              <a:gd name="connsiteY6" fmla="*/ 3048000 h 3061551"/>
              <a:gd name="connsiteX7" fmla="*/ 4696691 w 8907035"/>
              <a:gd name="connsiteY7" fmla="*/ 2978727 h 3061551"/>
              <a:gd name="connsiteX8" fmla="*/ 4530437 w 8907035"/>
              <a:gd name="connsiteY8" fmla="*/ 2563091 h 3061551"/>
              <a:gd name="connsiteX9" fmla="*/ 4876800 w 8907035"/>
              <a:gd name="connsiteY9" fmla="*/ 2286000 h 3061551"/>
              <a:gd name="connsiteX10" fmla="*/ 8645237 w 8907035"/>
              <a:gd name="connsiteY10" fmla="*/ 2327564 h 3061551"/>
              <a:gd name="connsiteX11" fmla="*/ 8575964 w 8907035"/>
              <a:gd name="connsiteY11" fmla="*/ 0 h 3061551"/>
              <a:gd name="connsiteX0" fmla="*/ 8575964 w 8907035"/>
              <a:gd name="connsiteY0" fmla="*/ 0 h 3049304"/>
              <a:gd name="connsiteX1" fmla="*/ 0 w 8907035"/>
              <a:gd name="connsiteY1" fmla="*/ 0 h 3049304"/>
              <a:gd name="connsiteX2" fmla="*/ 27709 w 8907035"/>
              <a:gd name="connsiteY2" fmla="*/ 2216727 h 3049304"/>
              <a:gd name="connsiteX3" fmla="*/ 3740728 w 8907035"/>
              <a:gd name="connsiteY3" fmla="*/ 2258291 h 3049304"/>
              <a:gd name="connsiteX4" fmla="*/ 4073237 w 8907035"/>
              <a:gd name="connsiteY4" fmla="*/ 2466109 h 3049304"/>
              <a:gd name="connsiteX5" fmla="*/ 3879273 w 8907035"/>
              <a:gd name="connsiteY5" fmla="*/ 2798618 h 3049304"/>
              <a:gd name="connsiteX6" fmla="*/ 4211782 w 8907035"/>
              <a:gd name="connsiteY6" fmla="*/ 3048000 h 3049304"/>
              <a:gd name="connsiteX7" fmla="*/ 4696691 w 8907035"/>
              <a:gd name="connsiteY7" fmla="*/ 2881745 h 3049304"/>
              <a:gd name="connsiteX8" fmla="*/ 4530437 w 8907035"/>
              <a:gd name="connsiteY8" fmla="*/ 2563091 h 3049304"/>
              <a:gd name="connsiteX9" fmla="*/ 4876800 w 8907035"/>
              <a:gd name="connsiteY9" fmla="*/ 2286000 h 3049304"/>
              <a:gd name="connsiteX10" fmla="*/ 8645237 w 8907035"/>
              <a:gd name="connsiteY10" fmla="*/ 2327564 h 3049304"/>
              <a:gd name="connsiteX11" fmla="*/ 8575964 w 8907035"/>
              <a:gd name="connsiteY11" fmla="*/ 0 h 3049304"/>
              <a:gd name="connsiteX0" fmla="*/ 8575964 w 8907035"/>
              <a:gd name="connsiteY0" fmla="*/ 0 h 3049304"/>
              <a:gd name="connsiteX1" fmla="*/ 0 w 8907035"/>
              <a:gd name="connsiteY1" fmla="*/ 0 h 3049304"/>
              <a:gd name="connsiteX2" fmla="*/ 27709 w 8907035"/>
              <a:gd name="connsiteY2" fmla="*/ 2216727 h 3049304"/>
              <a:gd name="connsiteX3" fmla="*/ 3740728 w 8907035"/>
              <a:gd name="connsiteY3" fmla="*/ 2258291 h 3049304"/>
              <a:gd name="connsiteX4" fmla="*/ 4073237 w 8907035"/>
              <a:gd name="connsiteY4" fmla="*/ 2466109 h 3049304"/>
              <a:gd name="connsiteX5" fmla="*/ 3879273 w 8907035"/>
              <a:gd name="connsiteY5" fmla="*/ 2798618 h 3049304"/>
              <a:gd name="connsiteX6" fmla="*/ 4211782 w 8907035"/>
              <a:gd name="connsiteY6" fmla="*/ 3048000 h 3049304"/>
              <a:gd name="connsiteX7" fmla="*/ 4668982 w 8907035"/>
              <a:gd name="connsiteY7" fmla="*/ 2881745 h 3049304"/>
              <a:gd name="connsiteX8" fmla="*/ 4530437 w 8907035"/>
              <a:gd name="connsiteY8" fmla="*/ 2563091 h 3049304"/>
              <a:gd name="connsiteX9" fmla="*/ 4876800 w 8907035"/>
              <a:gd name="connsiteY9" fmla="*/ 2286000 h 3049304"/>
              <a:gd name="connsiteX10" fmla="*/ 8645237 w 8907035"/>
              <a:gd name="connsiteY10" fmla="*/ 2327564 h 3049304"/>
              <a:gd name="connsiteX11" fmla="*/ 8575964 w 8907035"/>
              <a:gd name="connsiteY11" fmla="*/ 0 h 3049304"/>
              <a:gd name="connsiteX0" fmla="*/ 8575964 w 8907035"/>
              <a:gd name="connsiteY0" fmla="*/ 0 h 3049206"/>
              <a:gd name="connsiteX1" fmla="*/ 0 w 8907035"/>
              <a:gd name="connsiteY1" fmla="*/ 0 h 3049206"/>
              <a:gd name="connsiteX2" fmla="*/ 27709 w 8907035"/>
              <a:gd name="connsiteY2" fmla="*/ 2216727 h 3049206"/>
              <a:gd name="connsiteX3" fmla="*/ 3740728 w 8907035"/>
              <a:gd name="connsiteY3" fmla="*/ 2258291 h 3049206"/>
              <a:gd name="connsiteX4" fmla="*/ 4073237 w 8907035"/>
              <a:gd name="connsiteY4" fmla="*/ 2466109 h 3049206"/>
              <a:gd name="connsiteX5" fmla="*/ 3879273 w 8907035"/>
              <a:gd name="connsiteY5" fmla="*/ 2798618 h 3049206"/>
              <a:gd name="connsiteX6" fmla="*/ 4211782 w 8907035"/>
              <a:gd name="connsiteY6" fmla="*/ 3048000 h 3049206"/>
              <a:gd name="connsiteX7" fmla="*/ 4668982 w 8907035"/>
              <a:gd name="connsiteY7" fmla="*/ 2881745 h 3049206"/>
              <a:gd name="connsiteX8" fmla="*/ 4572000 w 8907035"/>
              <a:gd name="connsiteY8" fmla="*/ 2618509 h 3049206"/>
              <a:gd name="connsiteX9" fmla="*/ 4876800 w 8907035"/>
              <a:gd name="connsiteY9" fmla="*/ 2286000 h 3049206"/>
              <a:gd name="connsiteX10" fmla="*/ 8645237 w 8907035"/>
              <a:gd name="connsiteY10" fmla="*/ 2327564 h 3049206"/>
              <a:gd name="connsiteX11" fmla="*/ 8575964 w 8907035"/>
              <a:gd name="connsiteY11" fmla="*/ 0 h 3049206"/>
              <a:gd name="connsiteX0" fmla="*/ 8575964 w 8907035"/>
              <a:gd name="connsiteY0" fmla="*/ 0 h 3049278"/>
              <a:gd name="connsiteX1" fmla="*/ 0 w 8907035"/>
              <a:gd name="connsiteY1" fmla="*/ 0 h 3049278"/>
              <a:gd name="connsiteX2" fmla="*/ 27709 w 8907035"/>
              <a:gd name="connsiteY2" fmla="*/ 2216727 h 3049278"/>
              <a:gd name="connsiteX3" fmla="*/ 3740728 w 8907035"/>
              <a:gd name="connsiteY3" fmla="*/ 2258291 h 3049278"/>
              <a:gd name="connsiteX4" fmla="*/ 4073237 w 8907035"/>
              <a:gd name="connsiteY4" fmla="*/ 2466109 h 3049278"/>
              <a:gd name="connsiteX5" fmla="*/ 3879273 w 8907035"/>
              <a:gd name="connsiteY5" fmla="*/ 2798618 h 3049278"/>
              <a:gd name="connsiteX6" fmla="*/ 4211782 w 8907035"/>
              <a:gd name="connsiteY6" fmla="*/ 3048000 h 3049278"/>
              <a:gd name="connsiteX7" fmla="*/ 4668982 w 8907035"/>
              <a:gd name="connsiteY7" fmla="*/ 2881745 h 3049278"/>
              <a:gd name="connsiteX8" fmla="*/ 4530436 w 8907035"/>
              <a:gd name="connsiteY8" fmla="*/ 2576945 h 3049278"/>
              <a:gd name="connsiteX9" fmla="*/ 4876800 w 8907035"/>
              <a:gd name="connsiteY9" fmla="*/ 2286000 h 3049278"/>
              <a:gd name="connsiteX10" fmla="*/ 8645237 w 8907035"/>
              <a:gd name="connsiteY10" fmla="*/ 2327564 h 3049278"/>
              <a:gd name="connsiteX11" fmla="*/ 8575964 w 8907035"/>
              <a:gd name="connsiteY11" fmla="*/ 0 h 3049278"/>
              <a:gd name="connsiteX0" fmla="*/ 8575964 w 8907035"/>
              <a:gd name="connsiteY0" fmla="*/ 0 h 3049417"/>
              <a:gd name="connsiteX1" fmla="*/ 0 w 8907035"/>
              <a:gd name="connsiteY1" fmla="*/ 0 h 3049417"/>
              <a:gd name="connsiteX2" fmla="*/ 27709 w 8907035"/>
              <a:gd name="connsiteY2" fmla="*/ 2216727 h 3049417"/>
              <a:gd name="connsiteX3" fmla="*/ 3740728 w 8907035"/>
              <a:gd name="connsiteY3" fmla="*/ 2258291 h 3049417"/>
              <a:gd name="connsiteX4" fmla="*/ 4073237 w 8907035"/>
              <a:gd name="connsiteY4" fmla="*/ 2466109 h 3049417"/>
              <a:gd name="connsiteX5" fmla="*/ 3879273 w 8907035"/>
              <a:gd name="connsiteY5" fmla="*/ 2798618 h 3049417"/>
              <a:gd name="connsiteX6" fmla="*/ 4211782 w 8907035"/>
              <a:gd name="connsiteY6" fmla="*/ 3048000 h 3049417"/>
              <a:gd name="connsiteX7" fmla="*/ 4668982 w 8907035"/>
              <a:gd name="connsiteY7" fmla="*/ 2881745 h 3049417"/>
              <a:gd name="connsiteX8" fmla="*/ 4530436 w 8907035"/>
              <a:gd name="connsiteY8" fmla="*/ 2507672 h 3049417"/>
              <a:gd name="connsiteX9" fmla="*/ 4876800 w 8907035"/>
              <a:gd name="connsiteY9" fmla="*/ 2286000 h 3049417"/>
              <a:gd name="connsiteX10" fmla="*/ 8645237 w 8907035"/>
              <a:gd name="connsiteY10" fmla="*/ 2327564 h 3049417"/>
              <a:gd name="connsiteX11" fmla="*/ 8575964 w 8907035"/>
              <a:gd name="connsiteY11" fmla="*/ 0 h 3049417"/>
              <a:gd name="connsiteX0" fmla="*/ 8575964 w 8907035"/>
              <a:gd name="connsiteY0" fmla="*/ 0 h 3049417"/>
              <a:gd name="connsiteX1" fmla="*/ 0 w 8907035"/>
              <a:gd name="connsiteY1" fmla="*/ 0 h 3049417"/>
              <a:gd name="connsiteX2" fmla="*/ 27709 w 8907035"/>
              <a:gd name="connsiteY2" fmla="*/ 2216727 h 3049417"/>
              <a:gd name="connsiteX3" fmla="*/ 3740728 w 8907035"/>
              <a:gd name="connsiteY3" fmla="*/ 2258291 h 3049417"/>
              <a:gd name="connsiteX4" fmla="*/ 4073237 w 8907035"/>
              <a:gd name="connsiteY4" fmla="*/ 2466109 h 3049417"/>
              <a:gd name="connsiteX5" fmla="*/ 3879273 w 8907035"/>
              <a:gd name="connsiteY5" fmla="*/ 2798618 h 3049417"/>
              <a:gd name="connsiteX6" fmla="*/ 4211782 w 8907035"/>
              <a:gd name="connsiteY6" fmla="*/ 3048000 h 3049417"/>
              <a:gd name="connsiteX7" fmla="*/ 4668982 w 8907035"/>
              <a:gd name="connsiteY7" fmla="*/ 2881745 h 3049417"/>
              <a:gd name="connsiteX8" fmla="*/ 4530436 w 8907035"/>
              <a:gd name="connsiteY8" fmla="*/ 2507672 h 3049417"/>
              <a:gd name="connsiteX9" fmla="*/ 4876800 w 8907035"/>
              <a:gd name="connsiteY9" fmla="*/ 2286000 h 3049417"/>
              <a:gd name="connsiteX10" fmla="*/ 8645237 w 8907035"/>
              <a:gd name="connsiteY10" fmla="*/ 2327564 h 3049417"/>
              <a:gd name="connsiteX11" fmla="*/ 8575964 w 8907035"/>
              <a:gd name="connsiteY11" fmla="*/ 0 h 3049417"/>
              <a:gd name="connsiteX0" fmla="*/ 8575964 w 8645237"/>
              <a:gd name="connsiteY0" fmla="*/ 0 h 3049417"/>
              <a:gd name="connsiteX1" fmla="*/ 0 w 8645237"/>
              <a:gd name="connsiteY1" fmla="*/ 0 h 3049417"/>
              <a:gd name="connsiteX2" fmla="*/ 27709 w 8645237"/>
              <a:gd name="connsiteY2" fmla="*/ 2216727 h 3049417"/>
              <a:gd name="connsiteX3" fmla="*/ 3740728 w 8645237"/>
              <a:gd name="connsiteY3" fmla="*/ 2258291 h 3049417"/>
              <a:gd name="connsiteX4" fmla="*/ 4073237 w 8645237"/>
              <a:gd name="connsiteY4" fmla="*/ 2466109 h 3049417"/>
              <a:gd name="connsiteX5" fmla="*/ 3879273 w 8645237"/>
              <a:gd name="connsiteY5" fmla="*/ 2798618 h 3049417"/>
              <a:gd name="connsiteX6" fmla="*/ 4211782 w 8645237"/>
              <a:gd name="connsiteY6" fmla="*/ 3048000 h 3049417"/>
              <a:gd name="connsiteX7" fmla="*/ 4668982 w 8645237"/>
              <a:gd name="connsiteY7" fmla="*/ 2881745 h 3049417"/>
              <a:gd name="connsiteX8" fmla="*/ 4530436 w 8645237"/>
              <a:gd name="connsiteY8" fmla="*/ 2507672 h 3049417"/>
              <a:gd name="connsiteX9" fmla="*/ 4876800 w 8645237"/>
              <a:gd name="connsiteY9" fmla="*/ 2286000 h 3049417"/>
              <a:gd name="connsiteX10" fmla="*/ 8645237 w 8645237"/>
              <a:gd name="connsiteY10" fmla="*/ 2327564 h 3049417"/>
              <a:gd name="connsiteX11" fmla="*/ 8575964 w 8645237"/>
              <a:gd name="connsiteY11" fmla="*/ 0 h 304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45237" h="3049417">
                <a:moveTo>
                  <a:pt x="8575964" y="0"/>
                </a:moveTo>
                <a:lnTo>
                  <a:pt x="0" y="0"/>
                </a:lnTo>
                <a:lnTo>
                  <a:pt x="27709" y="2216727"/>
                </a:lnTo>
                <a:lnTo>
                  <a:pt x="3740728" y="2258291"/>
                </a:lnTo>
                <a:cubicBezTo>
                  <a:pt x="3957783" y="2286000"/>
                  <a:pt x="4050146" y="2376055"/>
                  <a:pt x="4073237" y="2466109"/>
                </a:cubicBezTo>
                <a:cubicBezTo>
                  <a:pt x="4096328" y="2556164"/>
                  <a:pt x="3856182" y="2701636"/>
                  <a:pt x="3879273" y="2798618"/>
                </a:cubicBezTo>
                <a:cubicBezTo>
                  <a:pt x="3902364" y="2895600"/>
                  <a:pt x="4080164" y="3034146"/>
                  <a:pt x="4211782" y="3048000"/>
                </a:cubicBezTo>
                <a:cubicBezTo>
                  <a:pt x="4343400" y="3061854"/>
                  <a:pt x="4615873" y="2971800"/>
                  <a:pt x="4668982" y="2881745"/>
                </a:cubicBezTo>
                <a:cubicBezTo>
                  <a:pt x="4722091" y="2791690"/>
                  <a:pt x="4495800" y="2606963"/>
                  <a:pt x="4530436" y="2507672"/>
                </a:cubicBezTo>
                <a:cubicBezTo>
                  <a:pt x="4565072" y="2408381"/>
                  <a:pt x="4495800" y="2339109"/>
                  <a:pt x="4876800" y="2286000"/>
                </a:cubicBezTo>
                <a:lnTo>
                  <a:pt x="8645237" y="2327564"/>
                </a:lnTo>
                <a:lnTo>
                  <a:pt x="8575964" y="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noFill/>
            </a:endParaRPr>
          </a:p>
        </p:txBody>
      </p:sp>
      <p:sp>
        <p:nvSpPr>
          <p:cNvPr id="18" name="Freeform 17"/>
          <p:cNvSpPr/>
          <p:nvPr/>
        </p:nvSpPr>
        <p:spPr>
          <a:xfrm>
            <a:off x="450850" y="3368675"/>
            <a:ext cx="8615363" cy="3330575"/>
          </a:xfrm>
          <a:custGeom>
            <a:avLst/>
            <a:gdLst>
              <a:gd name="connsiteX0" fmla="*/ 9332030 w 10164181"/>
              <a:gd name="connsiteY0" fmla="*/ 281500 h 3343051"/>
              <a:gd name="connsiteX1" fmla="*/ 756066 w 10164181"/>
              <a:gd name="connsiteY1" fmla="*/ 281500 h 3343051"/>
              <a:gd name="connsiteX2" fmla="*/ 853048 w 10164181"/>
              <a:gd name="connsiteY2" fmla="*/ 2456664 h 3343051"/>
              <a:gd name="connsiteX3" fmla="*/ 4496794 w 10164181"/>
              <a:gd name="connsiteY3" fmla="*/ 2539791 h 3343051"/>
              <a:gd name="connsiteX4" fmla="*/ 4829303 w 10164181"/>
              <a:gd name="connsiteY4" fmla="*/ 2747609 h 3343051"/>
              <a:gd name="connsiteX5" fmla="*/ 4635339 w 10164181"/>
              <a:gd name="connsiteY5" fmla="*/ 3080118 h 3343051"/>
              <a:gd name="connsiteX6" fmla="*/ 4967848 w 10164181"/>
              <a:gd name="connsiteY6" fmla="*/ 3329500 h 3343051"/>
              <a:gd name="connsiteX7" fmla="*/ 5452757 w 10164181"/>
              <a:gd name="connsiteY7" fmla="*/ 3260227 h 3343051"/>
              <a:gd name="connsiteX8" fmla="*/ 5286503 w 10164181"/>
              <a:gd name="connsiteY8" fmla="*/ 2844591 h 3343051"/>
              <a:gd name="connsiteX9" fmla="*/ 5494321 w 10164181"/>
              <a:gd name="connsiteY9" fmla="*/ 2567500 h 3343051"/>
              <a:gd name="connsiteX10" fmla="*/ 9401303 w 10164181"/>
              <a:gd name="connsiteY10" fmla="*/ 2609064 h 3343051"/>
              <a:gd name="connsiteX11" fmla="*/ 9332030 w 10164181"/>
              <a:gd name="connsiteY11" fmla="*/ 281500 h 3343051"/>
              <a:gd name="connsiteX0" fmla="*/ 9332030 w 9401303"/>
              <a:gd name="connsiteY0" fmla="*/ 281500 h 3343051"/>
              <a:gd name="connsiteX1" fmla="*/ 756066 w 9401303"/>
              <a:gd name="connsiteY1" fmla="*/ 281500 h 3343051"/>
              <a:gd name="connsiteX2" fmla="*/ 853048 w 9401303"/>
              <a:gd name="connsiteY2" fmla="*/ 2456664 h 3343051"/>
              <a:gd name="connsiteX3" fmla="*/ 4496794 w 9401303"/>
              <a:gd name="connsiteY3" fmla="*/ 2539791 h 3343051"/>
              <a:gd name="connsiteX4" fmla="*/ 4829303 w 9401303"/>
              <a:gd name="connsiteY4" fmla="*/ 2747609 h 3343051"/>
              <a:gd name="connsiteX5" fmla="*/ 4635339 w 9401303"/>
              <a:gd name="connsiteY5" fmla="*/ 3080118 h 3343051"/>
              <a:gd name="connsiteX6" fmla="*/ 4967848 w 9401303"/>
              <a:gd name="connsiteY6" fmla="*/ 3329500 h 3343051"/>
              <a:gd name="connsiteX7" fmla="*/ 5452757 w 9401303"/>
              <a:gd name="connsiteY7" fmla="*/ 3260227 h 3343051"/>
              <a:gd name="connsiteX8" fmla="*/ 5286503 w 9401303"/>
              <a:gd name="connsiteY8" fmla="*/ 2844591 h 3343051"/>
              <a:gd name="connsiteX9" fmla="*/ 5494321 w 9401303"/>
              <a:gd name="connsiteY9" fmla="*/ 2567500 h 3343051"/>
              <a:gd name="connsiteX10" fmla="*/ 9401303 w 9401303"/>
              <a:gd name="connsiteY10" fmla="*/ 2609064 h 3343051"/>
              <a:gd name="connsiteX11" fmla="*/ 9332030 w 9401303"/>
              <a:gd name="connsiteY11" fmla="*/ 281500 h 3343051"/>
              <a:gd name="connsiteX0" fmla="*/ 9332030 w 9401303"/>
              <a:gd name="connsiteY0" fmla="*/ 0 h 3061551"/>
              <a:gd name="connsiteX1" fmla="*/ 756066 w 9401303"/>
              <a:gd name="connsiteY1" fmla="*/ 0 h 3061551"/>
              <a:gd name="connsiteX2" fmla="*/ 853048 w 9401303"/>
              <a:gd name="connsiteY2" fmla="*/ 2175164 h 3061551"/>
              <a:gd name="connsiteX3" fmla="*/ 4496794 w 9401303"/>
              <a:gd name="connsiteY3" fmla="*/ 2258291 h 3061551"/>
              <a:gd name="connsiteX4" fmla="*/ 4829303 w 9401303"/>
              <a:gd name="connsiteY4" fmla="*/ 2466109 h 3061551"/>
              <a:gd name="connsiteX5" fmla="*/ 4635339 w 9401303"/>
              <a:gd name="connsiteY5" fmla="*/ 2798618 h 3061551"/>
              <a:gd name="connsiteX6" fmla="*/ 4967848 w 9401303"/>
              <a:gd name="connsiteY6" fmla="*/ 3048000 h 3061551"/>
              <a:gd name="connsiteX7" fmla="*/ 5452757 w 9401303"/>
              <a:gd name="connsiteY7" fmla="*/ 2978727 h 3061551"/>
              <a:gd name="connsiteX8" fmla="*/ 5286503 w 9401303"/>
              <a:gd name="connsiteY8" fmla="*/ 2563091 h 3061551"/>
              <a:gd name="connsiteX9" fmla="*/ 5494321 w 9401303"/>
              <a:gd name="connsiteY9" fmla="*/ 2286000 h 3061551"/>
              <a:gd name="connsiteX10" fmla="*/ 9401303 w 9401303"/>
              <a:gd name="connsiteY10" fmla="*/ 2327564 h 3061551"/>
              <a:gd name="connsiteX11" fmla="*/ 9332030 w 9401303"/>
              <a:gd name="connsiteY11" fmla="*/ 0 h 3061551"/>
              <a:gd name="connsiteX0" fmla="*/ 8575964 w 8645237"/>
              <a:gd name="connsiteY0" fmla="*/ 0 h 3061551"/>
              <a:gd name="connsiteX1" fmla="*/ 0 w 8645237"/>
              <a:gd name="connsiteY1" fmla="*/ 0 h 3061551"/>
              <a:gd name="connsiteX2" fmla="*/ 96982 w 8645237"/>
              <a:gd name="connsiteY2" fmla="*/ 2175164 h 3061551"/>
              <a:gd name="connsiteX3" fmla="*/ 3740728 w 8645237"/>
              <a:gd name="connsiteY3" fmla="*/ 2258291 h 3061551"/>
              <a:gd name="connsiteX4" fmla="*/ 4073237 w 8645237"/>
              <a:gd name="connsiteY4" fmla="*/ 2466109 h 3061551"/>
              <a:gd name="connsiteX5" fmla="*/ 3879273 w 8645237"/>
              <a:gd name="connsiteY5" fmla="*/ 2798618 h 3061551"/>
              <a:gd name="connsiteX6" fmla="*/ 4211782 w 8645237"/>
              <a:gd name="connsiteY6" fmla="*/ 3048000 h 3061551"/>
              <a:gd name="connsiteX7" fmla="*/ 4696691 w 8645237"/>
              <a:gd name="connsiteY7" fmla="*/ 2978727 h 3061551"/>
              <a:gd name="connsiteX8" fmla="*/ 4530437 w 8645237"/>
              <a:gd name="connsiteY8" fmla="*/ 2563091 h 3061551"/>
              <a:gd name="connsiteX9" fmla="*/ 4738255 w 8645237"/>
              <a:gd name="connsiteY9" fmla="*/ 2286000 h 3061551"/>
              <a:gd name="connsiteX10" fmla="*/ 8645237 w 8645237"/>
              <a:gd name="connsiteY10" fmla="*/ 2327564 h 3061551"/>
              <a:gd name="connsiteX11" fmla="*/ 8575964 w 8645237"/>
              <a:gd name="connsiteY11" fmla="*/ 0 h 3061551"/>
              <a:gd name="connsiteX0" fmla="*/ 8575964 w 8645237"/>
              <a:gd name="connsiteY0" fmla="*/ 0 h 3061551"/>
              <a:gd name="connsiteX1" fmla="*/ 0 w 8645237"/>
              <a:gd name="connsiteY1" fmla="*/ 0 h 3061551"/>
              <a:gd name="connsiteX2" fmla="*/ 96982 w 8645237"/>
              <a:gd name="connsiteY2" fmla="*/ 2175164 h 3061551"/>
              <a:gd name="connsiteX3" fmla="*/ 3740728 w 8645237"/>
              <a:gd name="connsiteY3" fmla="*/ 2258291 h 3061551"/>
              <a:gd name="connsiteX4" fmla="*/ 4073237 w 8645237"/>
              <a:gd name="connsiteY4" fmla="*/ 2466109 h 3061551"/>
              <a:gd name="connsiteX5" fmla="*/ 3879273 w 8645237"/>
              <a:gd name="connsiteY5" fmla="*/ 2798618 h 3061551"/>
              <a:gd name="connsiteX6" fmla="*/ 4211782 w 8645237"/>
              <a:gd name="connsiteY6" fmla="*/ 3048000 h 3061551"/>
              <a:gd name="connsiteX7" fmla="*/ 4696691 w 8645237"/>
              <a:gd name="connsiteY7" fmla="*/ 2978727 h 3061551"/>
              <a:gd name="connsiteX8" fmla="*/ 4530437 w 8645237"/>
              <a:gd name="connsiteY8" fmla="*/ 2563091 h 3061551"/>
              <a:gd name="connsiteX9" fmla="*/ 4738255 w 8645237"/>
              <a:gd name="connsiteY9" fmla="*/ 2286000 h 3061551"/>
              <a:gd name="connsiteX10" fmla="*/ 8645237 w 8645237"/>
              <a:gd name="connsiteY10" fmla="*/ 2327564 h 3061551"/>
              <a:gd name="connsiteX11" fmla="*/ 8575964 w 8645237"/>
              <a:gd name="connsiteY11" fmla="*/ 0 h 3061551"/>
              <a:gd name="connsiteX0" fmla="*/ 9204081 w 9273354"/>
              <a:gd name="connsiteY0" fmla="*/ 164202 h 3225753"/>
              <a:gd name="connsiteX1" fmla="*/ 628117 w 9273354"/>
              <a:gd name="connsiteY1" fmla="*/ 164202 h 3225753"/>
              <a:gd name="connsiteX2" fmla="*/ 655826 w 9273354"/>
              <a:gd name="connsiteY2" fmla="*/ 2380929 h 3225753"/>
              <a:gd name="connsiteX3" fmla="*/ 4368845 w 9273354"/>
              <a:gd name="connsiteY3" fmla="*/ 2422493 h 3225753"/>
              <a:gd name="connsiteX4" fmla="*/ 4701354 w 9273354"/>
              <a:gd name="connsiteY4" fmla="*/ 2630311 h 3225753"/>
              <a:gd name="connsiteX5" fmla="*/ 4507390 w 9273354"/>
              <a:gd name="connsiteY5" fmla="*/ 2962820 h 3225753"/>
              <a:gd name="connsiteX6" fmla="*/ 4839899 w 9273354"/>
              <a:gd name="connsiteY6" fmla="*/ 3212202 h 3225753"/>
              <a:gd name="connsiteX7" fmla="*/ 5324808 w 9273354"/>
              <a:gd name="connsiteY7" fmla="*/ 3142929 h 3225753"/>
              <a:gd name="connsiteX8" fmla="*/ 5158554 w 9273354"/>
              <a:gd name="connsiteY8" fmla="*/ 2727293 h 3225753"/>
              <a:gd name="connsiteX9" fmla="*/ 5366372 w 9273354"/>
              <a:gd name="connsiteY9" fmla="*/ 2450202 h 3225753"/>
              <a:gd name="connsiteX10" fmla="*/ 9273354 w 9273354"/>
              <a:gd name="connsiteY10" fmla="*/ 2491766 h 3225753"/>
              <a:gd name="connsiteX11" fmla="*/ 9204081 w 9273354"/>
              <a:gd name="connsiteY11" fmla="*/ 164202 h 3225753"/>
              <a:gd name="connsiteX0" fmla="*/ 8575964 w 8645237"/>
              <a:gd name="connsiteY0" fmla="*/ 164202 h 3225753"/>
              <a:gd name="connsiteX1" fmla="*/ 0 w 8645237"/>
              <a:gd name="connsiteY1" fmla="*/ 164202 h 3225753"/>
              <a:gd name="connsiteX2" fmla="*/ 27709 w 8645237"/>
              <a:gd name="connsiteY2" fmla="*/ 2380929 h 3225753"/>
              <a:gd name="connsiteX3" fmla="*/ 3740728 w 8645237"/>
              <a:gd name="connsiteY3" fmla="*/ 2422493 h 3225753"/>
              <a:gd name="connsiteX4" fmla="*/ 4073237 w 8645237"/>
              <a:gd name="connsiteY4" fmla="*/ 2630311 h 3225753"/>
              <a:gd name="connsiteX5" fmla="*/ 3879273 w 8645237"/>
              <a:gd name="connsiteY5" fmla="*/ 2962820 h 3225753"/>
              <a:gd name="connsiteX6" fmla="*/ 4211782 w 8645237"/>
              <a:gd name="connsiteY6" fmla="*/ 3212202 h 3225753"/>
              <a:gd name="connsiteX7" fmla="*/ 4696691 w 8645237"/>
              <a:gd name="connsiteY7" fmla="*/ 3142929 h 3225753"/>
              <a:gd name="connsiteX8" fmla="*/ 4530437 w 8645237"/>
              <a:gd name="connsiteY8" fmla="*/ 2727293 h 3225753"/>
              <a:gd name="connsiteX9" fmla="*/ 4738255 w 8645237"/>
              <a:gd name="connsiteY9" fmla="*/ 2450202 h 3225753"/>
              <a:gd name="connsiteX10" fmla="*/ 8645237 w 8645237"/>
              <a:gd name="connsiteY10" fmla="*/ 2491766 h 3225753"/>
              <a:gd name="connsiteX11" fmla="*/ 8575964 w 8645237"/>
              <a:gd name="connsiteY11" fmla="*/ 164202 h 3225753"/>
              <a:gd name="connsiteX0" fmla="*/ 8575964 w 8645237"/>
              <a:gd name="connsiteY0" fmla="*/ 0 h 3061551"/>
              <a:gd name="connsiteX1" fmla="*/ 0 w 8645237"/>
              <a:gd name="connsiteY1" fmla="*/ 0 h 3061551"/>
              <a:gd name="connsiteX2" fmla="*/ 27709 w 8645237"/>
              <a:gd name="connsiteY2" fmla="*/ 2216727 h 3061551"/>
              <a:gd name="connsiteX3" fmla="*/ 3740728 w 8645237"/>
              <a:gd name="connsiteY3" fmla="*/ 2258291 h 3061551"/>
              <a:gd name="connsiteX4" fmla="*/ 4073237 w 8645237"/>
              <a:gd name="connsiteY4" fmla="*/ 2466109 h 3061551"/>
              <a:gd name="connsiteX5" fmla="*/ 3879273 w 8645237"/>
              <a:gd name="connsiteY5" fmla="*/ 2798618 h 3061551"/>
              <a:gd name="connsiteX6" fmla="*/ 4211782 w 8645237"/>
              <a:gd name="connsiteY6" fmla="*/ 3048000 h 3061551"/>
              <a:gd name="connsiteX7" fmla="*/ 4696691 w 8645237"/>
              <a:gd name="connsiteY7" fmla="*/ 2978727 h 3061551"/>
              <a:gd name="connsiteX8" fmla="*/ 4530437 w 8645237"/>
              <a:gd name="connsiteY8" fmla="*/ 2563091 h 3061551"/>
              <a:gd name="connsiteX9" fmla="*/ 4738255 w 8645237"/>
              <a:gd name="connsiteY9" fmla="*/ 2286000 h 3061551"/>
              <a:gd name="connsiteX10" fmla="*/ 8645237 w 8645237"/>
              <a:gd name="connsiteY10" fmla="*/ 2327564 h 3061551"/>
              <a:gd name="connsiteX11" fmla="*/ 8575964 w 8645237"/>
              <a:gd name="connsiteY11" fmla="*/ 0 h 3061551"/>
              <a:gd name="connsiteX0" fmla="*/ 8575964 w 8645237"/>
              <a:gd name="connsiteY0" fmla="*/ 0 h 3061551"/>
              <a:gd name="connsiteX1" fmla="*/ 0 w 8645237"/>
              <a:gd name="connsiteY1" fmla="*/ 0 h 3061551"/>
              <a:gd name="connsiteX2" fmla="*/ 27709 w 8645237"/>
              <a:gd name="connsiteY2" fmla="*/ 2216727 h 3061551"/>
              <a:gd name="connsiteX3" fmla="*/ 3740728 w 8645237"/>
              <a:gd name="connsiteY3" fmla="*/ 2258291 h 3061551"/>
              <a:gd name="connsiteX4" fmla="*/ 4073237 w 8645237"/>
              <a:gd name="connsiteY4" fmla="*/ 2466109 h 3061551"/>
              <a:gd name="connsiteX5" fmla="*/ 3879273 w 8645237"/>
              <a:gd name="connsiteY5" fmla="*/ 2798618 h 3061551"/>
              <a:gd name="connsiteX6" fmla="*/ 4211782 w 8645237"/>
              <a:gd name="connsiteY6" fmla="*/ 3048000 h 3061551"/>
              <a:gd name="connsiteX7" fmla="*/ 4696691 w 8645237"/>
              <a:gd name="connsiteY7" fmla="*/ 2978727 h 3061551"/>
              <a:gd name="connsiteX8" fmla="*/ 4530437 w 8645237"/>
              <a:gd name="connsiteY8" fmla="*/ 2563091 h 3061551"/>
              <a:gd name="connsiteX9" fmla="*/ 4738255 w 8645237"/>
              <a:gd name="connsiteY9" fmla="*/ 2286000 h 3061551"/>
              <a:gd name="connsiteX10" fmla="*/ 8645237 w 8645237"/>
              <a:gd name="connsiteY10" fmla="*/ 2327564 h 3061551"/>
              <a:gd name="connsiteX11" fmla="*/ 8575964 w 8645237"/>
              <a:gd name="connsiteY11" fmla="*/ 0 h 3061551"/>
              <a:gd name="connsiteX0" fmla="*/ 8575964 w 8907035"/>
              <a:gd name="connsiteY0" fmla="*/ 0 h 3061551"/>
              <a:gd name="connsiteX1" fmla="*/ 0 w 8907035"/>
              <a:gd name="connsiteY1" fmla="*/ 0 h 3061551"/>
              <a:gd name="connsiteX2" fmla="*/ 27709 w 8907035"/>
              <a:gd name="connsiteY2" fmla="*/ 2216727 h 3061551"/>
              <a:gd name="connsiteX3" fmla="*/ 3740728 w 8907035"/>
              <a:gd name="connsiteY3" fmla="*/ 2258291 h 3061551"/>
              <a:gd name="connsiteX4" fmla="*/ 4073237 w 8907035"/>
              <a:gd name="connsiteY4" fmla="*/ 2466109 h 3061551"/>
              <a:gd name="connsiteX5" fmla="*/ 3879273 w 8907035"/>
              <a:gd name="connsiteY5" fmla="*/ 2798618 h 3061551"/>
              <a:gd name="connsiteX6" fmla="*/ 4211782 w 8907035"/>
              <a:gd name="connsiteY6" fmla="*/ 3048000 h 3061551"/>
              <a:gd name="connsiteX7" fmla="*/ 4696691 w 8907035"/>
              <a:gd name="connsiteY7" fmla="*/ 2978727 h 3061551"/>
              <a:gd name="connsiteX8" fmla="*/ 4530437 w 8907035"/>
              <a:gd name="connsiteY8" fmla="*/ 2563091 h 3061551"/>
              <a:gd name="connsiteX9" fmla="*/ 4876800 w 8907035"/>
              <a:gd name="connsiteY9" fmla="*/ 2286000 h 3061551"/>
              <a:gd name="connsiteX10" fmla="*/ 8645237 w 8907035"/>
              <a:gd name="connsiteY10" fmla="*/ 2327564 h 3061551"/>
              <a:gd name="connsiteX11" fmla="*/ 8575964 w 8907035"/>
              <a:gd name="connsiteY11" fmla="*/ 0 h 3061551"/>
              <a:gd name="connsiteX0" fmla="*/ 8575964 w 8907035"/>
              <a:gd name="connsiteY0" fmla="*/ 0 h 3061551"/>
              <a:gd name="connsiteX1" fmla="*/ 0 w 8907035"/>
              <a:gd name="connsiteY1" fmla="*/ 0 h 3061551"/>
              <a:gd name="connsiteX2" fmla="*/ 27709 w 8907035"/>
              <a:gd name="connsiteY2" fmla="*/ 2216727 h 3061551"/>
              <a:gd name="connsiteX3" fmla="*/ 3740728 w 8907035"/>
              <a:gd name="connsiteY3" fmla="*/ 2258291 h 3061551"/>
              <a:gd name="connsiteX4" fmla="*/ 4073237 w 8907035"/>
              <a:gd name="connsiteY4" fmla="*/ 2466109 h 3061551"/>
              <a:gd name="connsiteX5" fmla="*/ 3879273 w 8907035"/>
              <a:gd name="connsiteY5" fmla="*/ 2798618 h 3061551"/>
              <a:gd name="connsiteX6" fmla="*/ 4211782 w 8907035"/>
              <a:gd name="connsiteY6" fmla="*/ 3048000 h 3061551"/>
              <a:gd name="connsiteX7" fmla="*/ 4696691 w 8907035"/>
              <a:gd name="connsiteY7" fmla="*/ 2978727 h 3061551"/>
              <a:gd name="connsiteX8" fmla="*/ 4530437 w 8907035"/>
              <a:gd name="connsiteY8" fmla="*/ 2563091 h 3061551"/>
              <a:gd name="connsiteX9" fmla="*/ 4876800 w 8907035"/>
              <a:gd name="connsiteY9" fmla="*/ 2286000 h 3061551"/>
              <a:gd name="connsiteX10" fmla="*/ 8645237 w 8907035"/>
              <a:gd name="connsiteY10" fmla="*/ 2327564 h 3061551"/>
              <a:gd name="connsiteX11" fmla="*/ 8575964 w 8907035"/>
              <a:gd name="connsiteY11" fmla="*/ 0 h 3061551"/>
              <a:gd name="connsiteX0" fmla="*/ 8575964 w 8907035"/>
              <a:gd name="connsiteY0" fmla="*/ 0 h 3049304"/>
              <a:gd name="connsiteX1" fmla="*/ 0 w 8907035"/>
              <a:gd name="connsiteY1" fmla="*/ 0 h 3049304"/>
              <a:gd name="connsiteX2" fmla="*/ 27709 w 8907035"/>
              <a:gd name="connsiteY2" fmla="*/ 2216727 h 3049304"/>
              <a:gd name="connsiteX3" fmla="*/ 3740728 w 8907035"/>
              <a:gd name="connsiteY3" fmla="*/ 2258291 h 3049304"/>
              <a:gd name="connsiteX4" fmla="*/ 4073237 w 8907035"/>
              <a:gd name="connsiteY4" fmla="*/ 2466109 h 3049304"/>
              <a:gd name="connsiteX5" fmla="*/ 3879273 w 8907035"/>
              <a:gd name="connsiteY5" fmla="*/ 2798618 h 3049304"/>
              <a:gd name="connsiteX6" fmla="*/ 4211782 w 8907035"/>
              <a:gd name="connsiteY6" fmla="*/ 3048000 h 3049304"/>
              <a:gd name="connsiteX7" fmla="*/ 4696691 w 8907035"/>
              <a:gd name="connsiteY7" fmla="*/ 2881745 h 3049304"/>
              <a:gd name="connsiteX8" fmla="*/ 4530437 w 8907035"/>
              <a:gd name="connsiteY8" fmla="*/ 2563091 h 3049304"/>
              <a:gd name="connsiteX9" fmla="*/ 4876800 w 8907035"/>
              <a:gd name="connsiteY9" fmla="*/ 2286000 h 3049304"/>
              <a:gd name="connsiteX10" fmla="*/ 8645237 w 8907035"/>
              <a:gd name="connsiteY10" fmla="*/ 2327564 h 3049304"/>
              <a:gd name="connsiteX11" fmla="*/ 8575964 w 8907035"/>
              <a:gd name="connsiteY11" fmla="*/ 0 h 3049304"/>
              <a:gd name="connsiteX0" fmla="*/ 8575964 w 8907035"/>
              <a:gd name="connsiteY0" fmla="*/ 0 h 3049304"/>
              <a:gd name="connsiteX1" fmla="*/ 0 w 8907035"/>
              <a:gd name="connsiteY1" fmla="*/ 0 h 3049304"/>
              <a:gd name="connsiteX2" fmla="*/ 27709 w 8907035"/>
              <a:gd name="connsiteY2" fmla="*/ 2216727 h 3049304"/>
              <a:gd name="connsiteX3" fmla="*/ 3740728 w 8907035"/>
              <a:gd name="connsiteY3" fmla="*/ 2258291 h 3049304"/>
              <a:gd name="connsiteX4" fmla="*/ 4073237 w 8907035"/>
              <a:gd name="connsiteY4" fmla="*/ 2466109 h 3049304"/>
              <a:gd name="connsiteX5" fmla="*/ 3879273 w 8907035"/>
              <a:gd name="connsiteY5" fmla="*/ 2798618 h 3049304"/>
              <a:gd name="connsiteX6" fmla="*/ 4211782 w 8907035"/>
              <a:gd name="connsiteY6" fmla="*/ 3048000 h 3049304"/>
              <a:gd name="connsiteX7" fmla="*/ 4668982 w 8907035"/>
              <a:gd name="connsiteY7" fmla="*/ 2881745 h 3049304"/>
              <a:gd name="connsiteX8" fmla="*/ 4530437 w 8907035"/>
              <a:gd name="connsiteY8" fmla="*/ 2563091 h 3049304"/>
              <a:gd name="connsiteX9" fmla="*/ 4876800 w 8907035"/>
              <a:gd name="connsiteY9" fmla="*/ 2286000 h 3049304"/>
              <a:gd name="connsiteX10" fmla="*/ 8645237 w 8907035"/>
              <a:gd name="connsiteY10" fmla="*/ 2327564 h 3049304"/>
              <a:gd name="connsiteX11" fmla="*/ 8575964 w 8907035"/>
              <a:gd name="connsiteY11" fmla="*/ 0 h 3049304"/>
              <a:gd name="connsiteX0" fmla="*/ 8575964 w 8907035"/>
              <a:gd name="connsiteY0" fmla="*/ 0 h 3049206"/>
              <a:gd name="connsiteX1" fmla="*/ 0 w 8907035"/>
              <a:gd name="connsiteY1" fmla="*/ 0 h 3049206"/>
              <a:gd name="connsiteX2" fmla="*/ 27709 w 8907035"/>
              <a:gd name="connsiteY2" fmla="*/ 2216727 h 3049206"/>
              <a:gd name="connsiteX3" fmla="*/ 3740728 w 8907035"/>
              <a:gd name="connsiteY3" fmla="*/ 2258291 h 3049206"/>
              <a:gd name="connsiteX4" fmla="*/ 4073237 w 8907035"/>
              <a:gd name="connsiteY4" fmla="*/ 2466109 h 3049206"/>
              <a:gd name="connsiteX5" fmla="*/ 3879273 w 8907035"/>
              <a:gd name="connsiteY5" fmla="*/ 2798618 h 3049206"/>
              <a:gd name="connsiteX6" fmla="*/ 4211782 w 8907035"/>
              <a:gd name="connsiteY6" fmla="*/ 3048000 h 3049206"/>
              <a:gd name="connsiteX7" fmla="*/ 4668982 w 8907035"/>
              <a:gd name="connsiteY7" fmla="*/ 2881745 h 3049206"/>
              <a:gd name="connsiteX8" fmla="*/ 4572000 w 8907035"/>
              <a:gd name="connsiteY8" fmla="*/ 2618509 h 3049206"/>
              <a:gd name="connsiteX9" fmla="*/ 4876800 w 8907035"/>
              <a:gd name="connsiteY9" fmla="*/ 2286000 h 3049206"/>
              <a:gd name="connsiteX10" fmla="*/ 8645237 w 8907035"/>
              <a:gd name="connsiteY10" fmla="*/ 2327564 h 3049206"/>
              <a:gd name="connsiteX11" fmla="*/ 8575964 w 8907035"/>
              <a:gd name="connsiteY11" fmla="*/ 0 h 3049206"/>
              <a:gd name="connsiteX0" fmla="*/ 8575964 w 8907035"/>
              <a:gd name="connsiteY0" fmla="*/ 0 h 3049278"/>
              <a:gd name="connsiteX1" fmla="*/ 0 w 8907035"/>
              <a:gd name="connsiteY1" fmla="*/ 0 h 3049278"/>
              <a:gd name="connsiteX2" fmla="*/ 27709 w 8907035"/>
              <a:gd name="connsiteY2" fmla="*/ 2216727 h 3049278"/>
              <a:gd name="connsiteX3" fmla="*/ 3740728 w 8907035"/>
              <a:gd name="connsiteY3" fmla="*/ 2258291 h 3049278"/>
              <a:gd name="connsiteX4" fmla="*/ 4073237 w 8907035"/>
              <a:gd name="connsiteY4" fmla="*/ 2466109 h 3049278"/>
              <a:gd name="connsiteX5" fmla="*/ 3879273 w 8907035"/>
              <a:gd name="connsiteY5" fmla="*/ 2798618 h 3049278"/>
              <a:gd name="connsiteX6" fmla="*/ 4211782 w 8907035"/>
              <a:gd name="connsiteY6" fmla="*/ 3048000 h 3049278"/>
              <a:gd name="connsiteX7" fmla="*/ 4668982 w 8907035"/>
              <a:gd name="connsiteY7" fmla="*/ 2881745 h 3049278"/>
              <a:gd name="connsiteX8" fmla="*/ 4530436 w 8907035"/>
              <a:gd name="connsiteY8" fmla="*/ 2576945 h 3049278"/>
              <a:gd name="connsiteX9" fmla="*/ 4876800 w 8907035"/>
              <a:gd name="connsiteY9" fmla="*/ 2286000 h 3049278"/>
              <a:gd name="connsiteX10" fmla="*/ 8645237 w 8907035"/>
              <a:gd name="connsiteY10" fmla="*/ 2327564 h 3049278"/>
              <a:gd name="connsiteX11" fmla="*/ 8575964 w 8907035"/>
              <a:gd name="connsiteY11" fmla="*/ 0 h 3049278"/>
              <a:gd name="connsiteX0" fmla="*/ 8575964 w 8907035"/>
              <a:gd name="connsiteY0" fmla="*/ 0 h 3049417"/>
              <a:gd name="connsiteX1" fmla="*/ 0 w 8907035"/>
              <a:gd name="connsiteY1" fmla="*/ 0 h 3049417"/>
              <a:gd name="connsiteX2" fmla="*/ 27709 w 8907035"/>
              <a:gd name="connsiteY2" fmla="*/ 2216727 h 3049417"/>
              <a:gd name="connsiteX3" fmla="*/ 3740728 w 8907035"/>
              <a:gd name="connsiteY3" fmla="*/ 2258291 h 3049417"/>
              <a:gd name="connsiteX4" fmla="*/ 4073237 w 8907035"/>
              <a:gd name="connsiteY4" fmla="*/ 2466109 h 3049417"/>
              <a:gd name="connsiteX5" fmla="*/ 3879273 w 8907035"/>
              <a:gd name="connsiteY5" fmla="*/ 2798618 h 3049417"/>
              <a:gd name="connsiteX6" fmla="*/ 4211782 w 8907035"/>
              <a:gd name="connsiteY6" fmla="*/ 3048000 h 3049417"/>
              <a:gd name="connsiteX7" fmla="*/ 4668982 w 8907035"/>
              <a:gd name="connsiteY7" fmla="*/ 2881745 h 3049417"/>
              <a:gd name="connsiteX8" fmla="*/ 4530436 w 8907035"/>
              <a:gd name="connsiteY8" fmla="*/ 2507672 h 3049417"/>
              <a:gd name="connsiteX9" fmla="*/ 4876800 w 8907035"/>
              <a:gd name="connsiteY9" fmla="*/ 2286000 h 3049417"/>
              <a:gd name="connsiteX10" fmla="*/ 8645237 w 8907035"/>
              <a:gd name="connsiteY10" fmla="*/ 2327564 h 3049417"/>
              <a:gd name="connsiteX11" fmla="*/ 8575964 w 8907035"/>
              <a:gd name="connsiteY11" fmla="*/ 0 h 3049417"/>
              <a:gd name="connsiteX0" fmla="*/ 8575964 w 8907035"/>
              <a:gd name="connsiteY0" fmla="*/ 0 h 3049417"/>
              <a:gd name="connsiteX1" fmla="*/ 0 w 8907035"/>
              <a:gd name="connsiteY1" fmla="*/ 0 h 3049417"/>
              <a:gd name="connsiteX2" fmla="*/ 27709 w 8907035"/>
              <a:gd name="connsiteY2" fmla="*/ 2216727 h 3049417"/>
              <a:gd name="connsiteX3" fmla="*/ 3740728 w 8907035"/>
              <a:gd name="connsiteY3" fmla="*/ 2258291 h 3049417"/>
              <a:gd name="connsiteX4" fmla="*/ 4073237 w 8907035"/>
              <a:gd name="connsiteY4" fmla="*/ 2466109 h 3049417"/>
              <a:gd name="connsiteX5" fmla="*/ 3879273 w 8907035"/>
              <a:gd name="connsiteY5" fmla="*/ 2798618 h 3049417"/>
              <a:gd name="connsiteX6" fmla="*/ 4211782 w 8907035"/>
              <a:gd name="connsiteY6" fmla="*/ 3048000 h 3049417"/>
              <a:gd name="connsiteX7" fmla="*/ 4668982 w 8907035"/>
              <a:gd name="connsiteY7" fmla="*/ 2881745 h 3049417"/>
              <a:gd name="connsiteX8" fmla="*/ 4530436 w 8907035"/>
              <a:gd name="connsiteY8" fmla="*/ 2507672 h 3049417"/>
              <a:gd name="connsiteX9" fmla="*/ 4876800 w 8907035"/>
              <a:gd name="connsiteY9" fmla="*/ 2286000 h 3049417"/>
              <a:gd name="connsiteX10" fmla="*/ 8645237 w 8907035"/>
              <a:gd name="connsiteY10" fmla="*/ 2327564 h 3049417"/>
              <a:gd name="connsiteX11" fmla="*/ 8575964 w 8907035"/>
              <a:gd name="connsiteY11" fmla="*/ 0 h 3049417"/>
              <a:gd name="connsiteX0" fmla="*/ 8575964 w 8645237"/>
              <a:gd name="connsiteY0" fmla="*/ 0 h 3049417"/>
              <a:gd name="connsiteX1" fmla="*/ 0 w 8645237"/>
              <a:gd name="connsiteY1" fmla="*/ 0 h 3049417"/>
              <a:gd name="connsiteX2" fmla="*/ 27709 w 8645237"/>
              <a:gd name="connsiteY2" fmla="*/ 2216727 h 3049417"/>
              <a:gd name="connsiteX3" fmla="*/ 3740728 w 8645237"/>
              <a:gd name="connsiteY3" fmla="*/ 2258291 h 3049417"/>
              <a:gd name="connsiteX4" fmla="*/ 4073237 w 8645237"/>
              <a:gd name="connsiteY4" fmla="*/ 2466109 h 3049417"/>
              <a:gd name="connsiteX5" fmla="*/ 3879273 w 8645237"/>
              <a:gd name="connsiteY5" fmla="*/ 2798618 h 3049417"/>
              <a:gd name="connsiteX6" fmla="*/ 4211782 w 8645237"/>
              <a:gd name="connsiteY6" fmla="*/ 3048000 h 3049417"/>
              <a:gd name="connsiteX7" fmla="*/ 4668982 w 8645237"/>
              <a:gd name="connsiteY7" fmla="*/ 2881745 h 3049417"/>
              <a:gd name="connsiteX8" fmla="*/ 4530436 w 8645237"/>
              <a:gd name="connsiteY8" fmla="*/ 2507672 h 3049417"/>
              <a:gd name="connsiteX9" fmla="*/ 4876800 w 8645237"/>
              <a:gd name="connsiteY9" fmla="*/ 2286000 h 3049417"/>
              <a:gd name="connsiteX10" fmla="*/ 8645237 w 8645237"/>
              <a:gd name="connsiteY10" fmla="*/ 2327564 h 3049417"/>
              <a:gd name="connsiteX11" fmla="*/ 8575964 w 8645237"/>
              <a:gd name="connsiteY11" fmla="*/ 0 h 3049417"/>
              <a:gd name="connsiteX0" fmla="*/ 8696481 w 9299182"/>
              <a:gd name="connsiteY0" fmla="*/ 88235 h 5662257"/>
              <a:gd name="connsiteX1" fmla="*/ 806647 w 9299182"/>
              <a:gd name="connsiteY1" fmla="*/ 5662258 h 5662257"/>
              <a:gd name="connsiteX2" fmla="*/ 148226 w 9299182"/>
              <a:gd name="connsiteY2" fmla="*/ 2304962 h 5662257"/>
              <a:gd name="connsiteX3" fmla="*/ 3861245 w 9299182"/>
              <a:gd name="connsiteY3" fmla="*/ 2346526 h 5662257"/>
              <a:gd name="connsiteX4" fmla="*/ 4193754 w 9299182"/>
              <a:gd name="connsiteY4" fmla="*/ 2554344 h 5662257"/>
              <a:gd name="connsiteX5" fmla="*/ 3999790 w 9299182"/>
              <a:gd name="connsiteY5" fmla="*/ 2886853 h 5662257"/>
              <a:gd name="connsiteX6" fmla="*/ 4332299 w 9299182"/>
              <a:gd name="connsiteY6" fmla="*/ 3136235 h 5662257"/>
              <a:gd name="connsiteX7" fmla="*/ 4789499 w 9299182"/>
              <a:gd name="connsiteY7" fmla="*/ 2969980 h 5662257"/>
              <a:gd name="connsiteX8" fmla="*/ 4650953 w 9299182"/>
              <a:gd name="connsiteY8" fmla="*/ 2595907 h 5662257"/>
              <a:gd name="connsiteX9" fmla="*/ 4997317 w 9299182"/>
              <a:gd name="connsiteY9" fmla="*/ 2374235 h 5662257"/>
              <a:gd name="connsiteX10" fmla="*/ 8765754 w 9299182"/>
              <a:gd name="connsiteY10" fmla="*/ 2415799 h 5662257"/>
              <a:gd name="connsiteX11" fmla="*/ 8696481 w 9299182"/>
              <a:gd name="connsiteY11" fmla="*/ 88235 h 5662257"/>
              <a:gd name="connsiteX0" fmla="*/ 8109043 w 9265771"/>
              <a:gd name="connsiteY0" fmla="*/ 3680995 h 4057915"/>
              <a:gd name="connsiteX1" fmla="*/ 1019693 w 9265771"/>
              <a:gd name="connsiteY1" fmla="*/ 3595460 h 4057915"/>
              <a:gd name="connsiteX2" fmla="*/ 361272 w 9265771"/>
              <a:gd name="connsiteY2" fmla="*/ 238164 h 4057915"/>
              <a:gd name="connsiteX3" fmla="*/ 4074291 w 9265771"/>
              <a:gd name="connsiteY3" fmla="*/ 279728 h 4057915"/>
              <a:gd name="connsiteX4" fmla="*/ 4406800 w 9265771"/>
              <a:gd name="connsiteY4" fmla="*/ 487546 h 4057915"/>
              <a:gd name="connsiteX5" fmla="*/ 4212836 w 9265771"/>
              <a:gd name="connsiteY5" fmla="*/ 820055 h 4057915"/>
              <a:gd name="connsiteX6" fmla="*/ 4545345 w 9265771"/>
              <a:gd name="connsiteY6" fmla="*/ 1069437 h 4057915"/>
              <a:gd name="connsiteX7" fmla="*/ 5002545 w 9265771"/>
              <a:gd name="connsiteY7" fmla="*/ 903182 h 4057915"/>
              <a:gd name="connsiteX8" fmla="*/ 4863999 w 9265771"/>
              <a:gd name="connsiteY8" fmla="*/ 529109 h 4057915"/>
              <a:gd name="connsiteX9" fmla="*/ 5210363 w 9265771"/>
              <a:gd name="connsiteY9" fmla="*/ 307437 h 4057915"/>
              <a:gd name="connsiteX10" fmla="*/ 8978800 w 9265771"/>
              <a:gd name="connsiteY10" fmla="*/ 349001 h 4057915"/>
              <a:gd name="connsiteX11" fmla="*/ 8109043 w 9265771"/>
              <a:gd name="connsiteY11" fmla="*/ 3680995 h 4057915"/>
              <a:gd name="connsiteX0" fmla="*/ 8109043 w 9265771"/>
              <a:gd name="connsiteY0" fmla="*/ 3680995 h 3680995"/>
              <a:gd name="connsiteX1" fmla="*/ 1019693 w 9265771"/>
              <a:gd name="connsiteY1" fmla="*/ 3595460 h 3680995"/>
              <a:gd name="connsiteX2" fmla="*/ 361272 w 9265771"/>
              <a:gd name="connsiteY2" fmla="*/ 238164 h 3680995"/>
              <a:gd name="connsiteX3" fmla="*/ 4074291 w 9265771"/>
              <a:gd name="connsiteY3" fmla="*/ 279728 h 3680995"/>
              <a:gd name="connsiteX4" fmla="*/ 4406800 w 9265771"/>
              <a:gd name="connsiteY4" fmla="*/ 487546 h 3680995"/>
              <a:gd name="connsiteX5" fmla="*/ 4212836 w 9265771"/>
              <a:gd name="connsiteY5" fmla="*/ 820055 h 3680995"/>
              <a:gd name="connsiteX6" fmla="*/ 4545345 w 9265771"/>
              <a:gd name="connsiteY6" fmla="*/ 1069437 h 3680995"/>
              <a:gd name="connsiteX7" fmla="*/ 5002545 w 9265771"/>
              <a:gd name="connsiteY7" fmla="*/ 903182 h 3680995"/>
              <a:gd name="connsiteX8" fmla="*/ 4863999 w 9265771"/>
              <a:gd name="connsiteY8" fmla="*/ 529109 h 3680995"/>
              <a:gd name="connsiteX9" fmla="*/ 5210363 w 9265771"/>
              <a:gd name="connsiteY9" fmla="*/ 307437 h 3680995"/>
              <a:gd name="connsiteX10" fmla="*/ 8978800 w 9265771"/>
              <a:gd name="connsiteY10" fmla="*/ 349001 h 3680995"/>
              <a:gd name="connsiteX11" fmla="*/ 8109043 w 9265771"/>
              <a:gd name="connsiteY11" fmla="*/ 3680995 h 3680995"/>
              <a:gd name="connsiteX0" fmla="*/ 8109043 w 8815964"/>
              <a:gd name="connsiteY0" fmla="*/ 3680995 h 3899317"/>
              <a:gd name="connsiteX1" fmla="*/ 1019693 w 8815964"/>
              <a:gd name="connsiteY1" fmla="*/ 3595460 h 3899317"/>
              <a:gd name="connsiteX2" fmla="*/ 361272 w 8815964"/>
              <a:gd name="connsiteY2" fmla="*/ 238164 h 3899317"/>
              <a:gd name="connsiteX3" fmla="*/ 4074291 w 8815964"/>
              <a:gd name="connsiteY3" fmla="*/ 279728 h 3899317"/>
              <a:gd name="connsiteX4" fmla="*/ 4406800 w 8815964"/>
              <a:gd name="connsiteY4" fmla="*/ 487546 h 3899317"/>
              <a:gd name="connsiteX5" fmla="*/ 4212836 w 8815964"/>
              <a:gd name="connsiteY5" fmla="*/ 820055 h 3899317"/>
              <a:gd name="connsiteX6" fmla="*/ 4545345 w 8815964"/>
              <a:gd name="connsiteY6" fmla="*/ 1069437 h 3899317"/>
              <a:gd name="connsiteX7" fmla="*/ 5002545 w 8815964"/>
              <a:gd name="connsiteY7" fmla="*/ 903182 h 3899317"/>
              <a:gd name="connsiteX8" fmla="*/ 4863999 w 8815964"/>
              <a:gd name="connsiteY8" fmla="*/ 529109 h 3899317"/>
              <a:gd name="connsiteX9" fmla="*/ 5210363 w 8815964"/>
              <a:gd name="connsiteY9" fmla="*/ 307437 h 3899317"/>
              <a:gd name="connsiteX10" fmla="*/ 8235493 w 8815964"/>
              <a:gd name="connsiteY10" fmla="*/ 448792 h 3899317"/>
              <a:gd name="connsiteX11" fmla="*/ 8109043 w 8815964"/>
              <a:gd name="connsiteY11" fmla="*/ 3680995 h 3899317"/>
              <a:gd name="connsiteX0" fmla="*/ 7710640 w 8417561"/>
              <a:gd name="connsiteY0" fmla="*/ 3600523 h 3964188"/>
              <a:gd name="connsiteX1" fmla="*/ 621290 w 8417561"/>
              <a:gd name="connsiteY1" fmla="*/ 3514988 h 3964188"/>
              <a:gd name="connsiteX2" fmla="*/ 706177 w 8417561"/>
              <a:gd name="connsiteY2" fmla="*/ 271738 h 3964188"/>
              <a:gd name="connsiteX3" fmla="*/ 3675888 w 8417561"/>
              <a:gd name="connsiteY3" fmla="*/ 199256 h 3964188"/>
              <a:gd name="connsiteX4" fmla="*/ 4008397 w 8417561"/>
              <a:gd name="connsiteY4" fmla="*/ 407074 h 3964188"/>
              <a:gd name="connsiteX5" fmla="*/ 3814433 w 8417561"/>
              <a:gd name="connsiteY5" fmla="*/ 739583 h 3964188"/>
              <a:gd name="connsiteX6" fmla="*/ 4146942 w 8417561"/>
              <a:gd name="connsiteY6" fmla="*/ 988965 h 3964188"/>
              <a:gd name="connsiteX7" fmla="*/ 4604142 w 8417561"/>
              <a:gd name="connsiteY7" fmla="*/ 822710 h 3964188"/>
              <a:gd name="connsiteX8" fmla="*/ 4465596 w 8417561"/>
              <a:gd name="connsiteY8" fmla="*/ 448637 h 3964188"/>
              <a:gd name="connsiteX9" fmla="*/ 4811960 w 8417561"/>
              <a:gd name="connsiteY9" fmla="*/ 226965 h 3964188"/>
              <a:gd name="connsiteX10" fmla="*/ 7837090 w 8417561"/>
              <a:gd name="connsiteY10" fmla="*/ 368320 h 3964188"/>
              <a:gd name="connsiteX11" fmla="*/ 7710640 w 8417561"/>
              <a:gd name="connsiteY11" fmla="*/ 3600523 h 3964188"/>
              <a:gd name="connsiteX0" fmla="*/ 7710640 w 8417561"/>
              <a:gd name="connsiteY0" fmla="*/ 3600523 h 3964188"/>
              <a:gd name="connsiteX1" fmla="*/ 621290 w 8417561"/>
              <a:gd name="connsiteY1" fmla="*/ 3514988 h 3964188"/>
              <a:gd name="connsiteX2" fmla="*/ 706177 w 8417561"/>
              <a:gd name="connsiteY2" fmla="*/ 271738 h 3964188"/>
              <a:gd name="connsiteX3" fmla="*/ 3675888 w 8417561"/>
              <a:gd name="connsiteY3" fmla="*/ 199256 h 3964188"/>
              <a:gd name="connsiteX4" fmla="*/ 4008397 w 8417561"/>
              <a:gd name="connsiteY4" fmla="*/ 407074 h 3964188"/>
              <a:gd name="connsiteX5" fmla="*/ 3814433 w 8417561"/>
              <a:gd name="connsiteY5" fmla="*/ 739583 h 3964188"/>
              <a:gd name="connsiteX6" fmla="*/ 4146942 w 8417561"/>
              <a:gd name="connsiteY6" fmla="*/ 988965 h 3964188"/>
              <a:gd name="connsiteX7" fmla="*/ 4604142 w 8417561"/>
              <a:gd name="connsiteY7" fmla="*/ 822710 h 3964188"/>
              <a:gd name="connsiteX8" fmla="*/ 4465596 w 8417561"/>
              <a:gd name="connsiteY8" fmla="*/ 448637 h 3964188"/>
              <a:gd name="connsiteX9" fmla="*/ 4811960 w 8417561"/>
              <a:gd name="connsiteY9" fmla="*/ 226965 h 3964188"/>
              <a:gd name="connsiteX10" fmla="*/ 7837090 w 8417561"/>
              <a:gd name="connsiteY10" fmla="*/ 368320 h 3964188"/>
              <a:gd name="connsiteX11" fmla="*/ 7710640 w 8417561"/>
              <a:gd name="connsiteY11" fmla="*/ 3600523 h 3964188"/>
              <a:gd name="connsiteX0" fmla="*/ 7710640 w 8417561"/>
              <a:gd name="connsiteY0" fmla="*/ 3600523 h 3964188"/>
              <a:gd name="connsiteX1" fmla="*/ 621290 w 8417561"/>
              <a:gd name="connsiteY1" fmla="*/ 3514988 h 3964188"/>
              <a:gd name="connsiteX2" fmla="*/ 706177 w 8417561"/>
              <a:gd name="connsiteY2" fmla="*/ 271738 h 3964188"/>
              <a:gd name="connsiteX3" fmla="*/ 3675888 w 8417561"/>
              <a:gd name="connsiteY3" fmla="*/ 199256 h 3964188"/>
              <a:gd name="connsiteX4" fmla="*/ 4008397 w 8417561"/>
              <a:gd name="connsiteY4" fmla="*/ 407074 h 3964188"/>
              <a:gd name="connsiteX5" fmla="*/ 3814433 w 8417561"/>
              <a:gd name="connsiteY5" fmla="*/ 739583 h 3964188"/>
              <a:gd name="connsiteX6" fmla="*/ 4146942 w 8417561"/>
              <a:gd name="connsiteY6" fmla="*/ 988965 h 3964188"/>
              <a:gd name="connsiteX7" fmla="*/ 4604142 w 8417561"/>
              <a:gd name="connsiteY7" fmla="*/ 822710 h 3964188"/>
              <a:gd name="connsiteX8" fmla="*/ 4465596 w 8417561"/>
              <a:gd name="connsiteY8" fmla="*/ 448637 h 3964188"/>
              <a:gd name="connsiteX9" fmla="*/ 4811960 w 8417561"/>
              <a:gd name="connsiteY9" fmla="*/ 226965 h 3964188"/>
              <a:gd name="connsiteX10" fmla="*/ 7837090 w 8417561"/>
              <a:gd name="connsiteY10" fmla="*/ 368320 h 3964188"/>
              <a:gd name="connsiteX11" fmla="*/ 7710640 w 8417561"/>
              <a:gd name="connsiteY11" fmla="*/ 3600523 h 3964188"/>
              <a:gd name="connsiteX0" fmla="*/ 7710640 w 7837090"/>
              <a:gd name="connsiteY0" fmla="*/ 3600523 h 3964188"/>
              <a:gd name="connsiteX1" fmla="*/ 621290 w 7837090"/>
              <a:gd name="connsiteY1" fmla="*/ 3514988 h 3964188"/>
              <a:gd name="connsiteX2" fmla="*/ 706177 w 7837090"/>
              <a:gd name="connsiteY2" fmla="*/ 271738 h 3964188"/>
              <a:gd name="connsiteX3" fmla="*/ 3675888 w 7837090"/>
              <a:gd name="connsiteY3" fmla="*/ 199256 h 3964188"/>
              <a:gd name="connsiteX4" fmla="*/ 4008397 w 7837090"/>
              <a:gd name="connsiteY4" fmla="*/ 407074 h 3964188"/>
              <a:gd name="connsiteX5" fmla="*/ 3814433 w 7837090"/>
              <a:gd name="connsiteY5" fmla="*/ 739583 h 3964188"/>
              <a:gd name="connsiteX6" fmla="*/ 4146942 w 7837090"/>
              <a:gd name="connsiteY6" fmla="*/ 988965 h 3964188"/>
              <a:gd name="connsiteX7" fmla="*/ 4604142 w 7837090"/>
              <a:gd name="connsiteY7" fmla="*/ 822710 h 3964188"/>
              <a:gd name="connsiteX8" fmla="*/ 4465596 w 7837090"/>
              <a:gd name="connsiteY8" fmla="*/ 448637 h 3964188"/>
              <a:gd name="connsiteX9" fmla="*/ 4811960 w 7837090"/>
              <a:gd name="connsiteY9" fmla="*/ 226965 h 3964188"/>
              <a:gd name="connsiteX10" fmla="*/ 7837090 w 7837090"/>
              <a:gd name="connsiteY10" fmla="*/ 368320 h 3964188"/>
              <a:gd name="connsiteX11" fmla="*/ 7710640 w 7837090"/>
              <a:gd name="connsiteY11" fmla="*/ 3600523 h 3964188"/>
              <a:gd name="connsiteX0" fmla="*/ 7710640 w 7837090"/>
              <a:gd name="connsiteY0" fmla="*/ 3600523 h 3964188"/>
              <a:gd name="connsiteX1" fmla="*/ 621290 w 7837090"/>
              <a:gd name="connsiteY1" fmla="*/ 3514988 h 3964188"/>
              <a:gd name="connsiteX2" fmla="*/ 706177 w 7837090"/>
              <a:gd name="connsiteY2" fmla="*/ 271738 h 3964188"/>
              <a:gd name="connsiteX3" fmla="*/ 3675888 w 7837090"/>
              <a:gd name="connsiteY3" fmla="*/ 199256 h 3964188"/>
              <a:gd name="connsiteX4" fmla="*/ 4008397 w 7837090"/>
              <a:gd name="connsiteY4" fmla="*/ 407074 h 3964188"/>
              <a:gd name="connsiteX5" fmla="*/ 3814433 w 7837090"/>
              <a:gd name="connsiteY5" fmla="*/ 739583 h 3964188"/>
              <a:gd name="connsiteX6" fmla="*/ 4146942 w 7837090"/>
              <a:gd name="connsiteY6" fmla="*/ 988965 h 3964188"/>
              <a:gd name="connsiteX7" fmla="*/ 4604142 w 7837090"/>
              <a:gd name="connsiteY7" fmla="*/ 822710 h 3964188"/>
              <a:gd name="connsiteX8" fmla="*/ 4465596 w 7837090"/>
              <a:gd name="connsiteY8" fmla="*/ 448637 h 3964188"/>
              <a:gd name="connsiteX9" fmla="*/ 4811960 w 7837090"/>
              <a:gd name="connsiteY9" fmla="*/ 226965 h 3964188"/>
              <a:gd name="connsiteX10" fmla="*/ 7837090 w 7837090"/>
              <a:gd name="connsiteY10" fmla="*/ 368320 h 3964188"/>
              <a:gd name="connsiteX11" fmla="*/ 7710640 w 7837090"/>
              <a:gd name="connsiteY11" fmla="*/ 3600523 h 3964188"/>
              <a:gd name="connsiteX0" fmla="*/ 7710640 w 8269730"/>
              <a:gd name="connsiteY0" fmla="*/ 3600523 h 3968922"/>
              <a:gd name="connsiteX1" fmla="*/ 621290 w 8269730"/>
              <a:gd name="connsiteY1" fmla="*/ 3514988 h 3968922"/>
              <a:gd name="connsiteX2" fmla="*/ 706177 w 8269730"/>
              <a:gd name="connsiteY2" fmla="*/ 271738 h 3968922"/>
              <a:gd name="connsiteX3" fmla="*/ 3675888 w 8269730"/>
              <a:gd name="connsiteY3" fmla="*/ 199256 h 3968922"/>
              <a:gd name="connsiteX4" fmla="*/ 4008397 w 8269730"/>
              <a:gd name="connsiteY4" fmla="*/ 407074 h 3968922"/>
              <a:gd name="connsiteX5" fmla="*/ 3814433 w 8269730"/>
              <a:gd name="connsiteY5" fmla="*/ 739583 h 3968922"/>
              <a:gd name="connsiteX6" fmla="*/ 4146942 w 8269730"/>
              <a:gd name="connsiteY6" fmla="*/ 988965 h 3968922"/>
              <a:gd name="connsiteX7" fmla="*/ 4604142 w 8269730"/>
              <a:gd name="connsiteY7" fmla="*/ 822710 h 3968922"/>
              <a:gd name="connsiteX8" fmla="*/ 4465596 w 8269730"/>
              <a:gd name="connsiteY8" fmla="*/ 448637 h 3968922"/>
              <a:gd name="connsiteX9" fmla="*/ 4811960 w 8269730"/>
              <a:gd name="connsiteY9" fmla="*/ 226965 h 3968922"/>
              <a:gd name="connsiteX10" fmla="*/ 7837090 w 8269730"/>
              <a:gd name="connsiteY10" fmla="*/ 297042 h 3968922"/>
              <a:gd name="connsiteX11" fmla="*/ 7710640 w 8269730"/>
              <a:gd name="connsiteY11" fmla="*/ 3600523 h 3968922"/>
              <a:gd name="connsiteX0" fmla="*/ 7710640 w 8269730"/>
              <a:gd name="connsiteY0" fmla="*/ 3600523 h 3968922"/>
              <a:gd name="connsiteX1" fmla="*/ 621290 w 8269730"/>
              <a:gd name="connsiteY1" fmla="*/ 3514988 h 3968922"/>
              <a:gd name="connsiteX2" fmla="*/ 706177 w 8269730"/>
              <a:gd name="connsiteY2" fmla="*/ 271738 h 3968922"/>
              <a:gd name="connsiteX3" fmla="*/ 3675888 w 8269730"/>
              <a:gd name="connsiteY3" fmla="*/ 199256 h 3968922"/>
              <a:gd name="connsiteX4" fmla="*/ 4008397 w 8269730"/>
              <a:gd name="connsiteY4" fmla="*/ 407074 h 3968922"/>
              <a:gd name="connsiteX5" fmla="*/ 3814433 w 8269730"/>
              <a:gd name="connsiteY5" fmla="*/ 739583 h 3968922"/>
              <a:gd name="connsiteX6" fmla="*/ 4146942 w 8269730"/>
              <a:gd name="connsiteY6" fmla="*/ 988965 h 3968922"/>
              <a:gd name="connsiteX7" fmla="*/ 4604142 w 8269730"/>
              <a:gd name="connsiteY7" fmla="*/ 822710 h 3968922"/>
              <a:gd name="connsiteX8" fmla="*/ 4465596 w 8269730"/>
              <a:gd name="connsiteY8" fmla="*/ 448637 h 3968922"/>
              <a:gd name="connsiteX9" fmla="*/ 4811960 w 8269730"/>
              <a:gd name="connsiteY9" fmla="*/ 226965 h 3968922"/>
              <a:gd name="connsiteX10" fmla="*/ 7837090 w 8269730"/>
              <a:gd name="connsiteY10" fmla="*/ 297042 h 3968922"/>
              <a:gd name="connsiteX11" fmla="*/ 7710640 w 8269730"/>
              <a:gd name="connsiteY11" fmla="*/ 3600523 h 3968922"/>
              <a:gd name="connsiteX0" fmla="*/ 7710640 w 8269730"/>
              <a:gd name="connsiteY0" fmla="*/ 3600523 h 3968922"/>
              <a:gd name="connsiteX1" fmla="*/ 621290 w 8269730"/>
              <a:gd name="connsiteY1" fmla="*/ 3514988 h 3968922"/>
              <a:gd name="connsiteX2" fmla="*/ 706177 w 8269730"/>
              <a:gd name="connsiteY2" fmla="*/ 271738 h 3968922"/>
              <a:gd name="connsiteX3" fmla="*/ 3675888 w 8269730"/>
              <a:gd name="connsiteY3" fmla="*/ 199256 h 3968922"/>
              <a:gd name="connsiteX4" fmla="*/ 4008397 w 8269730"/>
              <a:gd name="connsiteY4" fmla="*/ 407074 h 3968922"/>
              <a:gd name="connsiteX5" fmla="*/ 3814433 w 8269730"/>
              <a:gd name="connsiteY5" fmla="*/ 739583 h 3968922"/>
              <a:gd name="connsiteX6" fmla="*/ 4146942 w 8269730"/>
              <a:gd name="connsiteY6" fmla="*/ 988965 h 3968922"/>
              <a:gd name="connsiteX7" fmla="*/ 4604142 w 8269730"/>
              <a:gd name="connsiteY7" fmla="*/ 822710 h 3968922"/>
              <a:gd name="connsiteX8" fmla="*/ 4488467 w 8269730"/>
              <a:gd name="connsiteY8" fmla="*/ 405869 h 3968922"/>
              <a:gd name="connsiteX9" fmla="*/ 4811960 w 8269730"/>
              <a:gd name="connsiteY9" fmla="*/ 226965 h 3968922"/>
              <a:gd name="connsiteX10" fmla="*/ 7837090 w 8269730"/>
              <a:gd name="connsiteY10" fmla="*/ 297042 h 3968922"/>
              <a:gd name="connsiteX11" fmla="*/ 7710640 w 8269730"/>
              <a:gd name="connsiteY11" fmla="*/ 3600523 h 3968922"/>
              <a:gd name="connsiteX0" fmla="*/ 7710640 w 8269730"/>
              <a:gd name="connsiteY0" fmla="*/ 3600523 h 3968922"/>
              <a:gd name="connsiteX1" fmla="*/ 621290 w 8269730"/>
              <a:gd name="connsiteY1" fmla="*/ 3514988 h 3968922"/>
              <a:gd name="connsiteX2" fmla="*/ 706177 w 8269730"/>
              <a:gd name="connsiteY2" fmla="*/ 271738 h 3968922"/>
              <a:gd name="connsiteX3" fmla="*/ 3675888 w 8269730"/>
              <a:gd name="connsiteY3" fmla="*/ 199256 h 3968922"/>
              <a:gd name="connsiteX4" fmla="*/ 4008397 w 8269730"/>
              <a:gd name="connsiteY4" fmla="*/ 407074 h 3968922"/>
              <a:gd name="connsiteX5" fmla="*/ 3814433 w 8269730"/>
              <a:gd name="connsiteY5" fmla="*/ 739583 h 3968922"/>
              <a:gd name="connsiteX6" fmla="*/ 4146942 w 8269730"/>
              <a:gd name="connsiteY6" fmla="*/ 988965 h 3968922"/>
              <a:gd name="connsiteX7" fmla="*/ 4604142 w 8269730"/>
              <a:gd name="connsiteY7" fmla="*/ 822710 h 3968922"/>
              <a:gd name="connsiteX8" fmla="*/ 4488467 w 8269730"/>
              <a:gd name="connsiteY8" fmla="*/ 405869 h 3968922"/>
              <a:gd name="connsiteX9" fmla="*/ 4811960 w 8269730"/>
              <a:gd name="connsiteY9" fmla="*/ 226965 h 3968922"/>
              <a:gd name="connsiteX10" fmla="*/ 7837090 w 8269730"/>
              <a:gd name="connsiteY10" fmla="*/ 297042 h 3968922"/>
              <a:gd name="connsiteX11" fmla="*/ 7710640 w 8269730"/>
              <a:gd name="connsiteY11" fmla="*/ 3600523 h 3968922"/>
              <a:gd name="connsiteX0" fmla="*/ 7710640 w 8269730"/>
              <a:gd name="connsiteY0" fmla="*/ 3600523 h 3968922"/>
              <a:gd name="connsiteX1" fmla="*/ 621290 w 8269730"/>
              <a:gd name="connsiteY1" fmla="*/ 3514988 h 3968922"/>
              <a:gd name="connsiteX2" fmla="*/ 706177 w 8269730"/>
              <a:gd name="connsiteY2" fmla="*/ 271738 h 3968922"/>
              <a:gd name="connsiteX3" fmla="*/ 3675888 w 8269730"/>
              <a:gd name="connsiteY3" fmla="*/ 199256 h 3968922"/>
              <a:gd name="connsiteX4" fmla="*/ 4008397 w 8269730"/>
              <a:gd name="connsiteY4" fmla="*/ 407074 h 3968922"/>
              <a:gd name="connsiteX5" fmla="*/ 3860175 w 8269730"/>
              <a:gd name="connsiteY5" fmla="*/ 739583 h 3968922"/>
              <a:gd name="connsiteX6" fmla="*/ 4146942 w 8269730"/>
              <a:gd name="connsiteY6" fmla="*/ 988965 h 3968922"/>
              <a:gd name="connsiteX7" fmla="*/ 4604142 w 8269730"/>
              <a:gd name="connsiteY7" fmla="*/ 822710 h 3968922"/>
              <a:gd name="connsiteX8" fmla="*/ 4488467 w 8269730"/>
              <a:gd name="connsiteY8" fmla="*/ 405869 h 3968922"/>
              <a:gd name="connsiteX9" fmla="*/ 4811960 w 8269730"/>
              <a:gd name="connsiteY9" fmla="*/ 226965 h 3968922"/>
              <a:gd name="connsiteX10" fmla="*/ 7837090 w 8269730"/>
              <a:gd name="connsiteY10" fmla="*/ 297042 h 3968922"/>
              <a:gd name="connsiteX11" fmla="*/ 7710640 w 8269730"/>
              <a:gd name="connsiteY11" fmla="*/ 3600523 h 3968922"/>
              <a:gd name="connsiteX0" fmla="*/ 7710640 w 8269730"/>
              <a:gd name="connsiteY0" fmla="*/ 3598666 h 3967065"/>
              <a:gd name="connsiteX1" fmla="*/ 621290 w 8269730"/>
              <a:gd name="connsiteY1" fmla="*/ 3513131 h 3967065"/>
              <a:gd name="connsiteX2" fmla="*/ 706177 w 8269730"/>
              <a:gd name="connsiteY2" fmla="*/ 269881 h 3967065"/>
              <a:gd name="connsiteX3" fmla="*/ 3675888 w 8269730"/>
              <a:gd name="connsiteY3" fmla="*/ 197399 h 3967065"/>
              <a:gd name="connsiteX4" fmla="*/ 3974091 w 8269730"/>
              <a:gd name="connsiteY4" fmla="*/ 362449 h 3967065"/>
              <a:gd name="connsiteX5" fmla="*/ 3860175 w 8269730"/>
              <a:gd name="connsiteY5" fmla="*/ 737726 h 3967065"/>
              <a:gd name="connsiteX6" fmla="*/ 4146942 w 8269730"/>
              <a:gd name="connsiteY6" fmla="*/ 987108 h 3967065"/>
              <a:gd name="connsiteX7" fmla="*/ 4604142 w 8269730"/>
              <a:gd name="connsiteY7" fmla="*/ 820853 h 3967065"/>
              <a:gd name="connsiteX8" fmla="*/ 4488467 w 8269730"/>
              <a:gd name="connsiteY8" fmla="*/ 404012 h 3967065"/>
              <a:gd name="connsiteX9" fmla="*/ 4811960 w 8269730"/>
              <a:gd name="connsiteY9" fmla="*/ 225108 h 3967065"/>
              <a:gd name="connsiteX10" fmla="*/ 7837090 w 8269730"/>
              <a:gd name="connsiteY10" fmla="*/ 295185 h 3967065"/>
              <a:gd name="connsiteX11" fmla="*/ 7710640 w 8269730"/>
              <a:gd name="connsiteY11" fmla="*/ 3598666 h 3967065"/>
              <a:gd name="connsiteX0" fmla="*/ 7710640 w 8269730"/>
              <a:gd name="connsiteY0" fmla="*/ 3598666 h 3967065"/>
              <a:gd name="connsiteX1" fmla="*/ 621290 w 8269730"/>
              <a:gd name="connsiteY1" fmla="*/ 3513131 h 3967065"/>
              <a:gd name="connsiteX2" fmla="*/ 706177 w 8269730"/>
              <a:gd name="connsiteY2" fmla="*/ 269881 h 3967065"/>
              <a:gd name="connsiteX3" fmla="*/ 3675888 w 8269730"/>
              <a:gd name="connsiteY3" fmla="*/ 197399 h 3967065"/>
              <a:gd name="connsiteX4" fmla="*/ 3974091 w 8269730"/>
              <a:gd name="connsiteY4" fmla="*/ 362449 h 3967065"/>
              <a:gd name="connsiteX5" fmla="*/ 3860175 w 8269730"/>
              <a:gd name="connsiteY5" fmla="*/ 737726 h 3967065"/>
              <a:gd name="connsiteX6" fmla="*/ 4146942 w 8269730"/>
              <a:gd name="connsiteY6" fmla="*/ 987108 h 3967065"/>
              <a:gd name="connsiteX7" fmla="*/ 4604142 w 8269730"/>
              <a:gd name="connsiteY7" fmla="*/ 820853 h 3967065"/>
              <a:gd name="connsiteX8" fmla="*/ 4488467 w 8269730"/>
              <a:gd name="connsiteY8" fmla="*/ 404012 h 3967065"/>
              <a:gd name="connsiteX9" fmla="*/ 4811960 w 8269730"/>
              <a:gd name="connsiteY9" fmla="*/ 225108 h 3967065"/>
              <a:gd name="connsiteX10" fmla="*/ 7837090 w 8269730"/>
              <a:gd name="connsiteY10" fmla="*/ 295185 h 3967065"/>
              <a:gd name="connsiteX11" fmla="*/ 7710640 w 8269730"/>
              <a:gd name="connsiteY11" fmla="*/ 3598666 h 3967065"/>
              <a:gd name="connsiteX0" fmla="*/ 7710640 w 8269730"/>
              <a:gd name="connsiteY0" fmla="*/ 3598666 h 3967065"/>
              <a:gd name="connsiteX1" fmla="*/ 621290 w 8269730"/>
              <a:gd name="connsiteY1" fmla="*/ 3513131 h 3967065"/>
              <a:gd name="connsiteX2" fmla="*/ 706177 w 8269730"/>
              <a:gd name="connsiteY2" fmla="*/ 269881 h 3967065"/>
              <a:gd name="connsiteX3" fmla="*/ 3675888 w 8269730"/>
              <a:gd name="connsiteY3" fmla="*/ 197399 h 3967065"/>
              <a:gd name="connsiteX4" fmla="*/ 3974091 w 8269730"/>
              <a:gd name="connsiteY4" fmla="*/ 362449 h 3967065"/>
              <a:gd name="connsiteX5" fmla="*/ 3860175 w 8269730"/>
              <a:gd name="connsiteY5" fmla="*/ 737726 h 3967065"/>
              <a:gd name="connsiteX6" fmla="*/ 4146942 w 8269730"/>
              <a:gd name="connsiteY6" fmla="*/ 987108 h 3967065"/>
              <a:gd name="connsiteX7" fmla="*/ 4604142 w 8269730"/>
              <a:gd name="connsiteY7" fmla="*/ 820853 h 3967065"/>
              <a:gd name="connsiteX8" fmla="*/ 4488467 w 8269730"/>
              <a:gd name="connsiteY8" fmla="*/ 404012 h 3967065"/>
              <a:gd name="connsiteX9" fmla="*/ 4811960 w 8269730"/>
              <a:gd name="connsiteY9" fmla="*/ 225108 h 3967065"/>
              <a:gd name="connsiteX10" fmla="*/ 7837090 w 8269730"/>
              <a:gd name="connsiteY10" fmla="*/ 295185 h 3967065"/>
              <a:gd name="connsiteX11" fmla="*/ 7710640 w 8269730"/>
              <a:gd name="connsiteY11" fmla="*/ 3598666 h 3967065"/>
              <a:gd name="connsiteX0" fmla="*/ 7710640 w 8269730"/>
              <a:gd name="connsiteY0" fmla="*/ 3591411 h 3959810"/>
              <a:gd name="connsiteX1" fmla="*/ 621290 w 8269730"/>
              <a:gd name="connsiteY1" fmla="*/ 3505876 h 3959810"/>
              <a:gd name="connsiteX2" fmla="*/ 706177 w 8269730"/>
              <a:gd name="connsiteY2" fmla="*/ 262626 h 3959810"/>
              <a:gd name="connsiteX3" fmla="*/ 3675888 w 8269730"/>
              <a:gd name="connsiteY3" fmla="*/ 190144 h 3959810"/>
              <a:gd name="connsiteX4" fmla="*/ 3974091 w 8269730"/>
              <a:gd name="connsiteY4" fmla="*/ 355194 h 3959810"/>
              <a:gd name="connsiteX5" fmla="*/ 3860175 w 8269730"/>
              <a:gd name="connsiteY5" fmla="*/ 730471 h 3959810"/>
              <a:gd name="connsiteX6" fmla="*/ 4146942 w 8269730"/>
              <a:gd name="connsiteY6" fmla="*/ 979853 h 3959810"/>
              <a:gd name="connsiteX7" fmla="*/ 4604142 w 8269730"/>
              <a:gd name="connsiteY7" fmla="*/ 813598 h 3959810"/>
              <a:gd name="connsiteX8" fmla="*/ 4488467 w 8269730"/>
              <a:gd name="connsiteY8" fmla="*/ 396757 h 3959810"/>
              <a:gd name="connsiteX9" fmla="*/ 4811960 w 8269730"/>
              <a:gd name="connsiteY9" fmla="*/ 217853 h 3959810"/>
              <a:gd name="connsiteX10" fmla="*/ 7837090 w 8269730"/>
              <a:gd name="connsiteY10" fmla="*/ 287930 h 3959810"/>
              <a:gd name="connsiteX11" fmla="*/ 7710640 w 8269730"/>
              <a:gd name="connsiteY11" fmla="*/ 3591411 h 3959810"/>
              <a:gd name="connsiteX0" fmla="*/ 7710640 w 8269730"/>
              <a:gd name="connsiteY0" fmla="*/ 3591411 h 3959810"/>
              <a:gd name="connsiteX1" fmla="*/ 621290 w 8269730"/>
              <a:gd name="connsiteY1" fmla="*/ 3505876 h 3959810"/>
              <a:gd name="connsiteX2" fmla="*/ 706177 w 8269730"/>
              <a:gd name="connsiteY2" fmla="*/ 262626 h 3959810"/>
              <a:gd name="connsiteX3" fmla="*/ 3675888 w 8269730"/>
              <a:gd name="connsiteY3" fmla="*/ 190144 h 3959810"/>
              <a:gd name="connsiteX4" fmla="*/ 3974091 w 8269730"/>
              <a:gd name="connsiteY4" fmla="*/ 355194 h 3959810"/>
              <a:gd name="connsiteX5" fmla="*/ 3837304 w 8269730"/>
              <a:gd name="connsiteY5" fmla="*/ 701960 h 3959810"/>
              <a:gd name="connsiteX6" fmla="*/ 4146942 w 8269730"/>
              <a:gd name="connsiteY6" fmla="*/ 979853 h 3959810"/>
              <a:gd name="connsiteX7" fmla="*/ 4604142 w 8269730"/>
              <a:gd name="connsiteY7" fmla="*/ 813598 h 3959810"/>
              <a:gd name="connsiteX8" fmla="*/ 4488467 w 8269730"/>
              <a:gd name="connsiteY8" fmla="*/ 396757 h 3959810"/>
              <a:gd name="connsiteX9" fmla="*/ 4811960 w 8269730"/>
              <a:gd name="connsiteY9" fmla="*/ 217853 h 3959810"/>
              <a:gd name="connsiteX10" fmla="*/ 7837090 w 8269730"/>
              <a:gd name="connsiteY10" fmla="*/ 287930 h 3959810"/>
              <a:gd name="connsiteX11" fmla="*/ 7710640 w 8269730"/>
              <a:gd name="connsiteY11" fmla="*/ 3591411 h 3959810"/>
              <a:gd name="connsiteX0" fmla="*/ 7710640 w 8269730"/>
              <a:gd name="connsiteY0" fmla="*/ 3402508 h 3770907"/>
              <a:gd name="connsiteX1" fmla="*/ 621290 w 8269730"/>
              <a:gd name="connsiteY1" fmla="*/ 3316973 h 3770907"/>
              <a:gd name="connsiteX2" fmla="*/ 706177 w 8269730"/>
              <a:gd name="connsiteY2" fmla="*/ 73723 h 3770907"/>
              <a:gd name="connsiteX3" fmla="*/ 3675888 w 8269730"/>
              <a:gd name="connsiteY3" fmla="*/ 1241 h 3770907"/>
              <a:gd name="connsiteX4" fmla="*/ 3974091 w 8269730"/>
              <a:gd name="connsiteY4" fmla="*/ 166291 h 3770907"/>
              <a:gd name="connsiteX5" fmla="*/ 3837304 w 8269730"/>
              <a:gd name="connsiteY5" fmla="*/ 513057 h 3770907"/>
              <a:gd name="connsiteX6" fmla="*/ 4146942 w 8269730"/>
              <a:gd name="connsiteY6" fmla="*/ 790950 h 3770907"/>
              <a:gd name="connsiteX7" fmla="*/ 4604142 w 8269730"/>
              <a:gd name="connsiteY7" fmla="*/ 624695 h 3770907"/>
              <a:gd name="connsiteX8" fmla="*/ 4488467 w 8269730"/>
              <a:gd name="connsiteY8" fmla="*/ 207854 h 3770907"/>
              <a:gd name="connsiteX9" fmla="*/ 4811960 w 8269730"/>
              <a:gd name="connsiteY9" fmla="*/ 28950 h 3770907"/>
              <a:gd name="connsiteX10" fmla="*/ 7837090 w 8269730"/>
              <a:gd name="connsiteY10" fmla="*/ 99027 h 3770907"/>
              <a:gd name="connsiteX11" fmla="*/ 7710640 w 8269730"/>
              <a:gd name="connsiteY11" fmla="*/ 3402508 h 3770907"/>
              <a:gd name="connsiteX0" fmla="*/ 7687538 w 8246628"/>
              <a:gd name="connsiteY0" fmla="*/ 3413185 h 3785722"/>
              <a:gd name="connsiteX1" fmla="*/ 598188 w 8246628"/>
              <a:gd name="connsiteY1" fmla="*/ 3327650 h 3785722"/>
              <a:gd name="connsiteX2" fmla="*/ 740253 w 8246628"/>
              <a:gd name="connsiteY2" fmla="*/ 13122 h 3785722"/>
              <a:gd name="connsiteX3" fmla="*/ 3652786 w 8246628"/>
              <a:gd name="connsiteY3" fmla="*/ 11918 h 3785722"/>
              <a:gd name="connsiteX4" fmla="*/ 3950989 w 8246628"/>
              <a:gd name="connsiteY4" fmla="*/ 176968 h 3785722"/>
              <a:gd name="connsiteX5" fmla="*/ 3814202 w 8246628"/>
              <a:gd name="connsiteY5" fmla="*/ 523734 h 3785722"/>
              <a:gd name="connsiteX6" fmla="*/ 4123840 w 8246628"/>
              <a:gd name="connsiteY6" fmla="*/ 801627 h 3785722"/>
              <a:gd name="connsiteX7" fmla="*/ 4581040 w 8246628"/>
              <a:gd name="connsiteY7" fmla="*/ 635372 h 3785722"/>
              <a:gd name="connsiteX8" fmla="*/ 4465365 w 8246628"/>
              <a:gd name="connsiteY8" fmla="*/ 218531 h 3785722"/>
              <a:gd name="connsiteX9" fmla="*/ 4788858 w 8246628"/>
              <a:gd name="connsiteY9" fmla="*/ 39627 h 3785722"/>
              <a:gd name="connsiteX10" fmla="*/ 7813988 w 8246628"/>
              <a:gd name="connsiteY10" fmla="*/ 109704 h 3785722"/>
              <a:gd name="connsiteX11" fmla="*/ 7687538 w 8246628"/>
              <a:gd name="connsiteY11" fmla="*/ 3413185 h 3785722"/>
              <a:gd name="connsiteX0" fmla="*/ 7687538 w 8246628"/>
              <a:gd name="connsiteY0" fmla="*/ 3442844 h 3817880"/>
              <a:gd name="connsiteX1" fmla="*/ 598188 w 8246628"/>
              <a:gd name="connsiteY1" fmla="*/ 3357309 h 3817880"/>
              <a:gd name="connsiteX2" fmla="*/ 740253 w 8246628"/>
              <a:gd name="connsiteY2" fmla="*/ 14 h 3817880"/>
              <a:gd name="connsiteX3" fmla="*/ 3652786 w 8246628"/>
              <a:gd name="connsiteY3" fmla="*/ 41577 h 3817880"/>
              <a:gd name="connsiteX4" fmla="*/ 3950989 w 8246628"/>
              <a:gd name="connsiteY4" fmla="*/ 206627 h 3817880"/>
              <a:gd name="connsiteX5" fmla="*/ 3814202 w 8246628"/>
              <a:gd name="connsiteY5" fmla="*/ 553393 h 3817880"/>
              <a:gd name="connsiteX6" fmla="*/ 4123840 w 8246628"/>
              <a:gd name="connsiteY6" fmla="*/ 831286 h 3817880"/>
              <a:gd name="connsiteX7" fmla="*/ 4581040 w 8246628"/>
              <a:gd name="connsiteY7" fmla="*/ 665031 h 3817880"/>
              <a:gd name="connsiteX8" fmla="*/ 4465365 w 8246628"/>
              <a:gd name="connsiteY8" fmla="*/ 248190 h 3817880"/>
              <a:gd name="connsiteX9" fmla="*/ 4788858 w 8246628"/>
              <a:gd name="connsiteY9" fmla="*/ 69286 h 3817880"/>
              <a:gd name="connsiteX10" fmla="*/ 7813988 w 8246628"/>
              <a:gd name="connsiteY10" fmla="*/ 139363 h 3817880"/>
              <a:gd name="connsiteX11" fmla="*/ 7687538 w 8246628"/>
              <a:gd name="connsiteY11" fmla="*/ 3442844 h 3817880"/>
              <a:gd name="connsiteX0" fmla="*/ 7696664 w 8255754"/>
              <a:gd name="connsiteY0" fmla="*/ 3428573 h 3802775"/>
              <a:gd name="connsiteX1" fmla="*/ 607314 w 8255754"/>
              <a:gd name="connsiteY1" fmla="*/ 3343038 h 3802775"/>
              <a:gd name="connsiteX2" fmla="*/ 726508 w 8255754"/>
              <a:gd name="connsiteY2" fmla="*/ 0 h 3802775"/>
              <a:gd name="connsiteX3" fmla="*/ 3661912 w 8255754"/>
              <a:gd name="connsiteY3" fmla="*/ 27306 h 3802775"/>
              <a:gd name="connsiteX4" fmla="*/ 3960115 w 8255754"/>
              <a:gd name="connsiteY4" fmla="*/ 192356 h 3802775"/>
              <a:gd name="connsiteX5" fmla="*/ 3823328 w 8255754"/>
              <a:gd name="connsiteY5" fmla="*/ 539122 h 3802775"/>
              <a:gd name="connsiteX6" fmla="*/ 4132966 w 8255754"/>
              <a:gd name="connsiteY6" fmla="*/ 817015 h 3802775"/>
              <a:gd name="connsiteX7" fmla="*/ 4590166 w 8255754"/>
              <a:gd name="connsiteY7" fmla="*/ 650760 h 3802775"/>
              <a:gd name="connsiteX8" fmla="*/ 4474491 w 8255754"/>
              <a:gd name="connsiteY8" fmla="*/ 233919 h 3802775"/>
              <a:gd name="connsiteX9" fmla="*/ 4797984 w 8255754"/>
              <a:gd name="connsiteY9" fmla="*/ 55015 h 3802775"/>
              <a:gd name="connsiteX10" fmla="*/ 7823114 w 8255754"/>
              <a:gd name="connsiteY10" fmla="*/ 125092 h 3802775"/>
              <a:gd name="connsiteX11" fmla="*/ 7696664 w 8255754"/>
              <a:gd name="connsiteY11" fmla="*/ 3428573 h 3802775"/>
              <a:gd name="connsiteX0" fmla="*/ 7696664 w 8255754"/>
              <a:gd name="connsiteY0" fmla="*/ 3428573 h 3802775"/>
              <a:gd name="connsiteX1" fmla="*/ 607314 w 8255754"/>
              <a:gd name="connsiteY1" fmla="*/ 3343038 h 3802775"/>
              <a:gd name="connsiteX2" fmla="*/ 726508 w 8255754"/>
              <a:gd name="connsiteY2" fmla="*/ 0 h 3802775"/>
              <a:gd name="connsiteX3" fmla="*/ 3661912 w 8255754"/>
              <a:gd name="connsiteY3" fmla="*/ 27306 h 3802775"/>
              <a:gd name="connsiteX4" fmla="*/ 3960115 w 8255754"/>
              <a:gd name="connsiteY4" fmla="*/ 192356 h 3802775"/>
              <a:gd name="connsiteX5" fmla="*/ 3823328 w 8255754"/>
              <a:gd name="connsiteY5" fmla="*/ 539122 h 3802775"/>
              <a:gd name="connsiteX6" fmla="*/ 4132966 w 8255754"/>
              <a:gd name="connsiteY6" fmla="*/ 817015 h 3802775"/>
              <a:gd name="connsiteX7" fmla="*/ 4590166 w 8255754"/>
              <a:gd name="connsiteY7" fmla="*/ 650760 h 3802775"/>
              <a:gd name="connsiteX8" fmla="*/ 4474491 w 8255754"/>
              <a:gd name="connsiteY8" fmla="*/ 233919 h 3802775"/>
              <a:gd name="connsiteX9" fmla="*/ 4797984 w 8255754"/>
              <a:gd name="connsiteY9" fmla="*/ 55015 h 3802775"/>
              <a:gd name="connsiteX10" fmla="*/ 7823114 w 8255754"/>
              <a:gd name="connsiteY10" fmla="*/ 125092 h 3802775"/>
              <a:gd name="connsiteX11" fmla="*/ 7696664 w 8255754"/>
              <a:gd name="connsiteY11" fmla="*/ 3428573 h 3802775"/>
              <a:gd name="connsiteX0" fmla="*/ 7696664 w 8255754"/>
              <a:gd name="connsiteY0" fmla="*/ 3428573 h 3802775"/>
              <a:gd name="connsiteX1" fmla="*/ 607314 w 8255754"/>
              <a:gd name="connsiteY1" fmla="*/ 3343038 h 3802775"/>
              <a:gd name="connsiteX2" fmla="*/ 726508 w 8255754"/>
              <a:gd name="connsiteY2" fmla="*/ 0 h 3802775"/>
              <a:gd name="connsiteX3" fmla="*/ 3661912 w 8255754"/>
              <a:gd name="connsiteY3" fmla="*/ 27306 h 3802775"/>
              <a:gd name="connsiteX4" fmla="*/ 3960115 w 8255754"/>
              <a:gd name="connsiteY4" fmla="*/ 192356 h 3802775"/>
              <a:gd name="connsiteX5" fmla="*/ 3823328 w 8255754"/>
              <a:gd name="connsiteY5" fmla="*/ 539122 h 3802775"/>
              <a:gd name="connsiteX6" fmla="*/ 4132966 w 8255754"/>
              <a:gd name="connsiteY6" fmla="*/ 817015 h 3802775"/>
              <a:gd name="connsiteX7" fmla="*/ 4590166 w 8255754"/>
              <a:gd name="connsiteY7" fmla="*/ 650760 h 3802775"/>
              <a:gd name="connsiteX8" fmla="*/ 4474491 w 8255754"/>
              <a:gd name="connsiteY8" fmla="*/ 233919 h 3802775"/>
              <a:gd name="connsiteX9" fmla="*/ 4797984 w 8255754"/>
              <a:gd name="connsiteY9" fmla="*/ 55015 h 3802775"/>
              <a:gd name="connsiteX10" fmla="*/ 7823114 w 8255754"/>
              <a:gd name="connsiteY10" fmla="*/ 125092 h 3802775"/>
              <a:gd name="connsiteX11" fmla="*/ 7696664 w 8255754"/>
              <a:gd name="connsiteY11" fmla="*/ 3428573 h 3802775"/>
              <a:gd name="connsiteX0" fmla="*/ 7089350 w 7648440"/>
              <a:gd name="connsiteY0" fmla="*/ 3428573 h 3802775"/>
              <a:gd name="connsiteX1" fmla="*/ 0 w 7648440"/>
              <a:gd name="connsiteY1" fmla="*/ 3343038 h 3802775"/>
              <a:gd name="connsiteX2" fmla="*/ 119194 w 7648440"/>
              <a:gd name="connsiteY2" fmla="*/ 0 h 3802775"/>
              <a:gd name="connsiteX3" fmla="*/ 3054598 w 7648440"/>
              <a:gd name="connsiteY3" fmla="*/ 27306 h 3802775"/>
              <a:gd name="connsiteX4" fmla="*/ 3352801 w 7648440"/>
              <a:gd name="connsiteY4" fmla="*/ 192356 h 3802775"/>
              <a:gd name="connsiteX5" fmla="*/ 3216014 w 7648440"/>
              <a:gd name="connsiteY5" fmla="*/ 539122 h 3802775"/>
              <a:gd name="connsiteX6" fmla="*/ 3525652 w 7648440"/>
              <a:gd name="connsiteY6" fmla="*/ 817015 h 3802775"/>
              <a:gd name="connsiteX7" fmla="*/ 3982852 w 7648440"/>
              <a:gd name="connsiteY7" fmla="*/ 650760 h 3802775"/>
              <a:gd name="connsiteX8" fmla="*/ 3867177 w 7648440"/>
              <a:gd name="connsiteY8" fmla="*/ 233919 h 3802775"/>
              <a:gd name="connsiteX9" fmla="*/ 4190670 w 7648440"/>
              <a:gd name="connsiteY9" fmla="*/ 55015 h 3802775"/>
              <a:gd name="connsiteX10" fmla="*/ 7215800 w 7648440"/>
              <a:gd name="connsiteY10" fmla="*/ 125092 h 3802775"/>
              <a:gd name="connsiteX11" fmla="*/ 7089350 w 7648440"/>
              <a:gd name="connsiteY11" fmla="*/ 3428573 h 3802775"/>
              <a:gd name="connsiteX0" fmla="*/ 7188852 w 7739491"/>
              <a:gd name="connsiteY0" fmla="*/ 3673458 h 4078256"/>
              <a:gd name="connsiteX1" fmla="*/ 213857 w 7739491"/>
              <a:gd name="connsiteY1" fmla="*/ 3644946 h 4078256"/>
              <a:gd name="connsiteX2" fmla="*/ 218696 w 7739491"/>
              <a:gd name="connsiteY2" fmla="*/ 244885 h 4078256"/>
              <a:gd name="connsiteX3" fmla="*/ 3154100 w 7739491"/>
              <a:gd name="connsiteY3" fmla="*/ 272191 h 4078256"/>
              <a:gd name="connsiteX4" fmla="*/ 3452303 w 7739491"/>
              <a:gd name="connsiteY4" fmla="*/ 437241 h 4078256"/>
              <a:gd name="connsiteX5" fmla="*/ 3315516 w 7739491"/>
              <a:gd name="connsiteY5" fmla="*/ 784007 h 4078256"/>
              <a:gd name="connsiteX6" fmla="*/ 3625154 w 7739491"/>
              <a:gd name="connsiteY6" fmla="*/ 1061900 h 4078256"/>
              <a:gd name="connsiteX7" fmla="*/ 4082354 w 7739491"/>
              <a:gd name="connsiteY7" fmla="*/ 895645 h 4078256"/>
              <a:gd name="connsiteX8" fmla="*/ 3966679 w 7739491"/>
              <a:gd name="connsiteY8" fmla="*/ 478804 h 4078256"/>
              <a:gd name="connsiteX9" fmla="*/ 4290172 w 7739491"/>
              <a:gd name="connsiteY9" fmla="*/ 299900 h 4078256"/>
              <a:gd name="connsiteX10" fmla="*/ 7315302 w 7739491"/>
              <a:gd name="connsiteY10" fmla="*/ 369977 h 4078256"/>
              <a:gd name="connsiteX11" fmla="*/ 7188852 w 7739491"/>
              <a:gd name="connsiteY11" fmla="*/ 3673458 h 4078256"/>
              <a:gd name="connsiteX0" fmla="*/ 6974995 w 7525634"/>
              <a:gd name="connsiteY0" fmla="*/ 3673458 h 4078256"/>
              <a:gd name="connsiteX1" fmla="*/ 0 w 7525634"/>
              <a:gd name="connsiteY1" fmla="*/ 3644946 h 4078256"/>
              <a:gd name="connsiteX2" fmla="*/ 4839 w 7525634"/>
              <a:gd name="connsiteY2" fmla="*/ 244885 h 4078256"/>
              <a:gd name="connsiteX3" fmla="*/ 2940243 w 7525634"/>
              <a:gd name="connsiteY3" fmla="*/ 272191 h 4078256"/>
              <a:gd name="connsiteX4" fmla="*/ 3238446 w 7525634"/>
              <a:gd name="connsiteY4" fmla="*/ 437241 h 4078256"/>
              <a:gd name="connsiteX5" fmla="*/ 3101659 w 7525634"/>
              <a:gd name="connsiteY5" fmla="*/ 784007 h 4078256"/>
              <a:gd name="connsiteX6" fmla="*/ 3411297 w 7525634"/>
              <a:gd name="connsiteY6" fmla="*/ 1061900 h 4078256"/>
              <a:gd name="connsiteX7" fmla="*/ 3868497 w 7525634"/>
              <a:gd name="connsiteY7" fmla="*/ 895645 h 4078256"/>
              <a:gd name="connsiteX8" fmla="*/ 3752822 w 7525634"/>
              <a:gd name="connsiteY8" fmla="*/ 478804 h 4078256"/>
              <a:gd name="connsiteX9" fmla="*/ 4076315 w 7525634"/>
              <a:gd name="connsiteY9" fmla="*/ 299900 h 4078256"/>
              <a:gd name="connsiteX10" fmla="*/ 7101445 w 7525634"/>
              <a:gd name="connsiteY10" fmla="*/ 369977 h 4078256"/>
              <a:gd name="connsiteX11" fmla="*/ 6974995 w 7525634"/>
              <a:gd name="connsiteY11" fmla="*/ 3673458 h 4078256"/>
              <a:gd name="connsiteX0" fmla="*/ 6974995 w 7525634"/>
              <a:gd name="connsiteY0" fmla="*/ 3428573 h 3833371"/>
              <a:gd name="connsiteX1" fmla="*/ 0 w 7525634"/>
              <a:gd name="connsiteY1" fmla="*/ 3400061 h 3833371"/>
              <a:gd name="connsiteX2" fmla="*/ 4839 w 7525634"/>
              <a:gd name="connsiteY2" fmla="*/ 0 h 3833371"/>
              <a:gd name="connsiteX3" fmla="*/ 2940243 w 7525634"/>
              <a:gd name="connsiteY3" fmla="*/ 27306 h 3833371"/>
              <a:gd name="connsiteX4" fmla="*/ 3238446 w 7525634"/>
              <a:gd name="connsiteY4" fmla="*/ 192356 h 3833371"/>
              <a:gd name="connsiteX5" fmla="*/ 3101659 w 7525634"/>
              <a:gd name="connsiteY5" fmla="*/ 539122 h 3833371"/>
              <a:gd name="connsiteX6" fmla="*/ 3411297 w 7525634"/>
              <a:gd name="connsiteY6" fmla="*/ 817015 h 3833371"/>
              <a:gd name="connsiteX7" fmla="*/ 3868497 w 7525634"/>
              <a:gd name="connsiteY7" fmla="*/ 650760 h 3833371"/>
              <a:gd name="connsiteX8" fmla="*/ 3752822 w 7525634"/>
              <a:gd name="connsiteY8" fmla="*/ 233919 h 3833371"/>
              <a:gd name="connsiteX9" fmla="*/ 4076315 w 7525634"/>
              <a:gd name="connsiteY9" fmla="*/ 55015 h 3833371"/>
              <a:gd name="connsiteX10" fmla="*/ 7101445 w 7525634"/>
              <a:gd name="connsiteY10" fmla="*/ 125092 h 3833371"/>
              <a:gd name="connsiteX11" fmla="*/ 6974995 w 7525634"/>
              <a:gd name="connsiteY11" fmla="*/ 3428573 h 3833371"/>
              <a:gd name="connsiteX0" fmla="*/ 6974995 w 7101445"/>
              <a:gd name="connsiteY0" fmla="*/ 3428573 h 3833371"/>
              <a:gd name="connsiteX1" fmla="*/ 0 w 7101445"/>
              <a:gd name="connsiteY1" fmla="*/ 3400061 h 3833371"/>
              <a:gd name="connsiteX2" fmla="*/ 4839 w 7101445"/>
              <a:gd name="connsiteY2" fmla="*/ 0 h 3833371"/>
              <a:gd name="connsiteX3" fmla="*/ 2940243 w 7101445"/>
              <a:gd name="connsiteY3" fmla="*/ 27306 h 3833371"/>
              <a:gd name="connsiteX4" fmla="*/ 3238446 w 7101445"/>
              <a:gd name="connsiteY4" fmla="*/ 192356 h 3833371"/>
              <a:gd name="connsiteX5" fmla="*/ 3101659 w 7101445"/>
              <a:gd name="connsiteY5" fmla="*/ 539122 h 3833371"/>
              <a:gd name="connsiteX6" fmla="*/ 3411297 w 7101445"/>
              <a:gd name="connsiteY6" fmla="*/ 817015 h 3833371"/>
              <a:gd name="connsiteX7" fmla="*/ 3868497 w 7101445"/>
              <a:gd name="connsiteY7" fmla="*/ 650760 h 3833371"/>
              <a:gd name="connsiteX8" fmla="*/ 3752822 w 7101445"/>
              <a:gd name="connsiteY8" fmla="*/ 233919 h 3833371"/>
              <a:gd name="connsiteX9" fmla="*/ 4076315 w 7101445"/>
              <a:gd name="connsiteY9" fmla="*/ 55015 h 3833371"/>
              <a:gd name="connsiteX10" fmla="*/ 7101445 w 7101445"/>
              <a:gd name="connsiteY10" fmla="*/ 125092 h 3833371"/>
              <a:gd name="connsiteX11" fmla="*/ 6974995 w 7101445"/>
              <a:gd name="connsiteY11" fmla="*/ 3428573 h 3833371"/>
              <a:gd name="connsiteX0" fmla="*/ 7576386 w 7622787"/>
              <a:gd name="connsiteY0" fmla="*/ 3428573 h 3833371"/>
              <a:gd name="connsiteX1" fmla="*/ 521342 w 7622787"/>
              <a:gd name="connsiteY1" fmla="*/ 3400061 h 3833371"/>
              <a:gd name="connsiteX2" fmla="*/ 526181 w 7622787"/>
              <a:gd name="connsiteY2" fmla="*/ 0 h 3833371"/>
              <a:gd name="connsiteX3" fmla="*/ 3461585 w 7622787"/>
              <a:gd name="connsiteY3" fmla="*/ 27306 h 3833371"/>
              <a:gd name="connsiteX4" fmla="*/ 3759788 w 7622787"/>
              <a:gd name="connsiteY4" fmla="*/ 192356 h 3833371"/>
              <a:gd name="connsiteX5" fmla="*/ 3623001 w 7622787"/>
              <a:gd name="connsiteY5" fmla="*/ 539122 h 3833371"/>
              <a:gd name="connsiteX6" fmla="*/ 3932639 w 7622787"/>
              <a:gd name="connsiteY6" fmla="*/ 817015 h 3833371"/>
              <a:gd name="connsiteX7" fmla="*/ 4389839 w 7622787"/>
              <a:gd name="connsiteY7" fmla="*/ 650760 h 3833371"/>
              <a:gd name="connsiteX8" fmla="*/ 4274164 w 7622787"/>
              <a:gd name="connsiteY8" fmla="*/ 233919 h 3833371"/>
              <a:gd name="connsiteX9" fmla="*/ 4597657 w 7622787"/>
              <a:gd name="connsiteY9" fmla="*/ 55015 h 3833371"/>
              <a:gd name="connsiteX10" fmla="*/ 7622787 w 7622787"/>
              <a:gd name="connsiteY10" fmla="*/ 125092 h 3833371"/>
              <a:gd name="connsiteX11" fmla="*/ 7576386 w 7622787"/>
              <a:gd name="connsiteY11" fmla="*/ 3428573 h 3833371"/>
              <a:gd name="connsiteX0" fmla="*/ 7637800 w 7637800"/>
              <a:gd name="connsiteY0" fmla="*/ 3428573 h 3833371"/>
              <a:gd name="connsiteX1" fmla="*/ 525578 w 7637800"/>
              <a:gd name="connsiteY1" fmla="*/ 3400061 h 3833371"/>
              <a:gd name="connsiteX2" fmla="*/ 530417 w 7637800"/>
              <a:gd name="connsiteY2" fmla="*/ 0 h 3833371"/>
              <a:gd name="connsiteX3" fmla="*/ 3465821 w 7637800"/>
              <a:gd name="connsiteY3" fmla="*/ 27306 h 3833371"/>
              <a:gd name="connsiteX4" fmla="*/ 3764024 w 7637800"/>
              <a:gd name="connsiteY4" fmla="*/ 192356 h 3833371"/>
              <a:gd name="connsiteX5" fmla="*/ 3627237 w 7637800"/>
              <a:gd name="connsiteY5" fmla="*/ 539122 h 3833371"/>
              <a:gd name="connsiteX6" fmla="*/ 3936875 w 7637800"/>
              <a:gd name="connsiteY6" fmla="*/ 817015 h 3833371"/>
              <a:gd name="connsiteX7" fmla="*/ 4394075 w 7637800"/>
              <a:gd name="connsiteY7" fmla="*/ 650760 h 3833371"/>
              <a:gd name="connsiteX8" fmla="*/ 4278400 w 7637800"/>
              <a:gd name="connsiteY8" fmla="*/ 233919 h 3833371"/>
              <a:gd name="connsiteX9" fmla="*/ 4601893 w 7637800"/>
              <a:gd name="connsiteY9" fmla="*/ 55015 h 3833371"/>
              <a:gd name="connsiteX10" fmla="*/ 7627023 w 7637800"/>
              <a:gd name="connsiteY10" fmla="*/ 125092 h 3833371"/>
              <a:gd name="connsiteX11" fmla="*/ 7637800 w 7637800"/>
              <a:gd name="connsiteY11" fmla="*/ 3428573 h 3833371"/>
              <a:gd name="connsiteX0" fmla="*/ 7637800 w 7637800"/>
              <a:gd name="connsiteY0" fmla="*/ 3428573 h 3833371"/>
              <a:gd name="connsiteX1" fmla="*/ 525578 w 7637800"/>
              <a:gd name="connsiteY1" fmla="*/ 3400061 h 3833371"/>
              <a:gd name="connsiteX2" fmla="*/ 530417 w 7637800"/>
              <a:gd name="connsiteY2" fmla="*/ 0 h 3833371"/>
              <a:gd name="connsiteX3" fmla="*/ 3465821 w 7637800"/>
              <a:gd name="connsiteY3" fmla="*/ 27306 h 3833371"/>
              <a:gd name="connsiteX4" fmla="*/ 3764024 w 7637800"/>
              <a:gd name="connsiteY4" fmla="*/ 192356 h 3833371"/>
              <a:gd name="connsiteX5" fmla="*/ 3627237 w 7637800"/>
              <a:gd name="connsiteY5" fmla="*/ 539122 h 3833371"/>
              <a:gd name="connsiteX6" fmla="*/ 3936875 w 7637800"/>
              <a:gd name="connsiteY6" fmla="*/ 817015 h 3833371"/>
              <a:gd name="connsiteX7" fmla="*/ 4394075 w 7637800"/>
              <a:gd name="connsiteY7" fmla="*/ 650760 h 3833371"/>
              <a:gd name="connsiteX8" fmla="*/ 4278400 w 7637800"/>
              <a:gd name="connsiteY8" fmla="*/ 233919 h 3833371"/>
              <a:gd name="connsiteX9" fmla="*/ 4601893 w 7637800"/>
              <a:gd name="connsiteY9" fmla="*/ 55015 h 3833371"/>
              <a:gd name="connsiteX10" fmla="*/ 7627023 w 7637800"/>
              <a:gd name="connsiteY10" fmla="*/ 125092 h 3833371"/>
              <a:gd name="connsiteX11" fmla="*/ 7637800 w 7637800"/>
              <a:gd name="connsiteY11" fmla="*/ 3428573 h 3833371"/>
              <a:gd name="connsiteX0" fmla="*/ 7112222 w 7112222"/>
              <a:gd name="connsiteY0" fmla="*/ 3428573 h 3833371"/>
              <a:gd name="connsiteX1" fmla="*/ 0 w 7112222"/>
              <a:gd name="connsiteY1" fmla="*/ 3400061 h 3833371"/>
              <a:gd name="connsiteX2" fmla="*/ 4839 w 7112222"/>
              <a:gd name="connsiteY2" fmla="*/ 0 h 3833371"/>
              <a:gd name="connsiteX3" fmla="*/ 2940243 w 7112222"/>
              <a:gd name="connsiteY3" fmla="*/ 27306 h 3833371"/>
              <a:gd name="connsiteX4" fmla="*/ 3238446 w 7112222"/>
              <a:gd name="connsiteY4" fmla="*/ 192356 h 3833371"/>
              <a:gd name="connsiteX5" fmla="*/ 3101659 w 7112222"/>
              <a:gd name="connsiteY5" fmla="*/ 539122 h 3833371"/>
              <a:gd name="connsiteX6" fmla="*/ 3411297 w 7112222"/>
              <a:gd name="connsiteY6" fmla="*/ 817015 h 3833371"/>
              <a:gd name="connsiteX7" fmla="*/ 3868497 w 7112222"/>
              <a:gd name="connsiteY7" fmla="*/ 650760 h 3833371"/>
              <a:gd name="connsiteX8" fmla="*/ 3752822 w 7112222"/>
              <a:gd name="connsiteY8" fmla="*/ 233919 h 3833371"/>
              <a:gd name="connsiteX9" fmla="*/ 4076315 w 7112222"/>
              <a:gd name="connsiteY9" fmla="*/ 55015 h 3833371"/>
              <a:gd name="connsiteX10" fmla="*/ 7101445 w 7112222"/>
              <a:gd name="connsiteY10" fmla="*/ 125092 h 3833371"/>
              <a:gd name="connsiteX11" fmla="*/ 7112222 w 7112222"/>
              <a:gd name="connsiteY11" fmla="*/ 3428573 h 3833371"/>
              <a:gd name="connsiteX0" fmla="*/ 7112222 w 7112222"/>
              <a:gd name="connsiteY0" fmla="*/ 3428573 h 3428573"/>
              <a:gd name="connsiteX1" fmla="*/ 0 w 7112222"/>
              <a:gd name="connsiteY1" fmla="*/ 3400061 h 3428573"/>
              <a:gd name="connsiteX2" fmla="*/ 4839 w 7112222"/>
              <a:gd name="connsiteY2" fmla="*/ 0 h 3428573"/>
              <a:gd name="connsiteX3" fmla="*/ 2940243 w 7112222"/>
              <a:gd name="connsiteY3" fmla="*/ 27306 h 3428573"/>
              <a:gd name="connsiteX4" fmla="*/ 3238446 w 7112222"/>
              <a:gd name="connsiteY4" fmla="*/ 192356 h 3428573"/>
              <a:gd name="connsiteX5" fmla="*/ 3101659 w 7112222"/>
              <a:gd name="connsiteY5" fmla="*/ 539122 h 3428573"/>
              <a:gd name="connsiteX6" fmla="*/ 3411297 w 7112222"/>
              <a:gd name="connsiteY6" fmla="*/ 817015 h 3428573"/>
              <a:gd name="connsiteX7" fmla="*/ 3868497 w 7112222"/>
              <a:gd name="connsiteY7" fmla="*/ 650760 h 3428573"/>
              <a:gd name="connsiteX8" fmla="*/ 3752822 w 7112222"/>
              <a:gd name="connsiteY8" fmla="*/ 233919 h 3428573"/>
              <a:gd name="connsiteX9" fmla="*/ 4076315 w 7112222"/>
              <a:gd name="connsiteY9" fmla="*/ 55015 h 3428573"/>
              <a:gd name="connsiteX10" fmla="*/ 7101445 w 7112222"/>
              <a:gd name="connsiteY10" fmla="*/ 125092 h 3428573"/>
              <a:gd name="connsiteX11" fmla="*/ 7112222 w 7112222"/>
              <a:gd name="connsiteY11" fmla="*/ 3428573 h 3428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12222" h="3428573">
                <a:moveTo>
                  <a:pt x="7112222" y="3428573"/>
                </a:moveTo>
                <a:lnTo>
                  <a:pt x="0" y="3400061"/>
                </a:lnTo>
                <a:lnTo>
                  <a:pt x="4839" y="0"/>
                </a:lnTo>
                <a:lnTo>
                  <a:pt x="2940243" y="27306"/>
                </a:lnTo>
                <a:cubicBezTo>
                  <a:pt x="3250469" y="45109"/>
                  <a:pt x="3211543" y="107053"/>
                  <a:pt x="3238446" y="192356"/>
                </a:cubicBezTo>
                <a:cubicBezTo>
                  <a:pt x="3265349" y="277659"/>
                  <a:pt x="3072851" y="435012"/>
                  <a:pt x="3101659" y="539122"/>
                </a:cubicBezTo>
                <a:cubicBezTo>
                  <a:pt x="3130467" y="643232"/>
                  <a:pt x="3283491" y="798409"/>
                  <a:pt x="3411297" y="817015"/>
                </a:cubicBezTo>
                <a:cubicBezTo>
                  <a:pt x="3539103" y="835621"/>
                  <a:pt x="3811576" y="747942"/>
                  <a:pt x="3868497" y="650760"/>
                </a:cubicBezTo>
                <a:cubicBezTo>
                  <a:pt x="3925418" y="553578"/>
                  <a:pt x="3752492" y="361721"/>
                  <a:pt x="3752822" y="233919"/>
                </a:cubicBezTo>
                <a:cubicBezTo>
                  <a:pt x="3753152" y="106117"/>
                  <a:pt x="3695315" y="108124"/>
                  <a:pt x="4076315" y="55015"/>
                </a:cubicBezTo>
                <a:lnTo>
                  <a:pt x="7101445" y="125092"/>
                </a:lnTo>
                <a:cubicBezTo>
                  <a:pt x="7105037" y="1226252"/>
                  <a:pt x="7108630" y="2327413"/>
                  <a:pt x="7112222" y="3428573"/>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noFill/>
            </a:endParaRPr>
          </a:p>
        </p:txBody>
      </p:sp>
      <p:sp>
        <p:nvSpPr>
          <p:cNvPr id="5" name="TextBox 4"/>
          <p:cNvSpPr txBox="1"/>
          <p:nvPr/>
        </p:nvSpPr>
        <p:spPr>
          <a:xfrm>
            <a:off x="457200" y="5451157"/>
            <a:ext cx="5334000" cy="492443"/>
          </a:xfrm>
          <a:prstGeom prst="rect">
            <a:avLst/>
          </a:prstGeom>
          <a:noFill/>
        </p:spPr>
        <p:txBody>
          <a:bodyPr wrap="square" rtlCol="0">
            <a:spAutoFit/>
          </a:bodyPr>
          <a:lstStyle/>
          <a:p>
            <a:r>
              <a:rPr lang="en-US" sz="2600" dirty="0" err="1" smtClean="0"/>
              <a:t>s.t.</a:t>
            </a:r>
            <a:r>
              <a:rPr lang="en-US" sz="2600" dirty="0" smtClean="0"/>
              <a:t>  for all </a:t>
            </a:r>
            <a:r>
              <a:rPr lang="en-US" sz="2600" i="1" dirty="0" err="1" smtClean="0"/>
              <a:t>i</a:t>
            </a:r>
            <a:r>
              <a:rPr lang="en-US" sz="2600" i="1" dirty="0" smtClean="0"/>
              <a:t>,  </a:t>
            </a:r>
            <a:r>
              <a:rPr lang="en-US" sz="2600" dirty="0" smtClean="0"/>
              <a:t>E[</a:t>
            </a:r>
            <a:r>
              <a:rPr lang="en-US" sz="2600" i="1" dirty="0" err="1" smtClean="0"/>
              <a:t>f</a:t>
            </a:r>
            <a:r>
              <a:rPr lang="en-US" sz="2600" i="1" baseline="30000" dirty="0" err="1" smtClean="0"/>
              <a:t>+</a:t>
            </a:r>
            <a:r>
              <a:rPr lang="en-US" sz="2600" i="1" baseline="-25000" dirty="0" err="1" smtClean="0"/>
              <a:t>i</a:t>
            </a:r>
            <a:r>
              <a:rPr lang="en-US" sz="2600" dirty="0" smtClean="0"/>
              <a:t>] – E[f</a:t>
            </a:r>
            <a:r>
              <a:rPr lang="en-US" sz="2600" baseline="30000" dirty="0" smtClean="0"/>
              <a:t>-</a:t>
            </a:r>
            <a:r>
              <a:rPr lang="en-US" sz="2600" baseline="-25000" dirty="0" err="1" smtClean="0"/>
              <a:t>i</a:t>
            </a:r>
            <a:r>
              <a:rPr lang="en-US" sz="2600" dirty="0" smtClean="0"/>
              <a:t>] ≤ </a:t>
            </a:r>
            <a:r>
              <a:rPr lang="en-US" sz="2600" dirty="0" smtClean="0">
                <a:solidFill>
                  <a:schemeClr val="tx2">
                    <a:lumMod val="75000"/>
                  </a:schemeClr>
                </a:solidFill>
              </a:rPr>
              <a:t>k</a:t>
            </a:r>
            <a:r>
              <a:rPr lang="en-US" sz="2600" baseline="30000" dirty="0" smtClean="0">
                <a:solidFill>
                  <a:schemeClr val="tx2">
                    <a:lumMod val="75000"/>
                  </a:schemeClr>
                </a:solidFill>
              </a:rPr>
              <a:t>1-c</a:t>
            </a:r>
            <a:r>
              <a:rPr lang="en-US" i="1" dirty="0" smtClean="0"/>
              <a:t> </a:t>
            </a:r>
            <a:endParaRPr lang="en-US" dirty="0"/>
          </a:p>
        </p:txBody>
      </p:sp>
    </p:spTree>
    <p:extLst>
      <p:ext uri="{BB962C8B-B14F-4D97-AF65-F5344CB8AC3E}">
        <p14:creationId xmlns:p14="http://schemas.microsoft.com/office/powerpoint/2010/main" val="20137405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90800" y="1295400"/>
            <a:ext cx="3733800" cy="3505200"/>
          </a:xfrm>
          <a:prstGeom prst="rect">
            <a:avLst/>
          </a:prstGeom>
        </p:spPr>
      </p:pic>
      <p:sp>
        <p:nvSpPr>
          <p:cNvPr id="3" name="TextBox 2"/>
          <p:cNvSpPr txBox="1">
            <a:spLocks noChangeArrowheads="1"/>
          </p:cNvSpPr>
          <p:nvPr/>
        </p:nvSpPr>
        <p:spPr bwMode="auto">
          <a:xfrm>
            <a:off x="228600" y="381000"/>
            <a:ext cx="10287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4000" dirty="0" smtClean="0">
                <a:solidFill>
                  <a:srgbClr val="FFFFFF"/>
                </a:solidFill>
              </a:rPr>
              <a:t>So…do these estimators work in practice?</a:t>
            </a:r>
            <a:endParaRPr lang="en-US" sz="4000" dirty="0">
              <a:solidFill>
                <a:srgbClr val="FFFFFF"/>
              </a:solidFill>
            </a:endParaRPr>
          </a:p>
        </p:txBody>
      </p:sp>
      <p:sp>
        <p:nvSpPr>
          <p:cNvPr id="4" name="TextBox 3"/>
          <p:cNvSpPr txBox="1"/>
          <p:nvPr/>
        </p:nvSpPr>
        <p:spPr>
          <a:xfrm>
            <a:off x="762000" y="4876800"/>
            <a:ext cx="8229600" cy="2215991"/>
          </a:xfrm>
          <a:prstGeom prst="rect">
            <a:avLst/>
          </a:prstGeom>
          <a:noFill/>
        </p:spPr>
        <p:txBody>
          <a:bodyPr wrap="square" rtlCol="0">
            <a:spAutoFit/>
          </a:bodyPr>
          <a:lstStyle/>
          <a:p>
            <a:r>
              <a:rPr lang="en-US" sz="2800" dirty="0" smtClean="0"/>
              <a:t>Maybe unsurprising, since these estimators are </a:t>
            </a:r>
          </a:p>
          <a:p>
            <a:r>
              <a:rPr lang="en-US" sz="2800" dirty="0" smtClean="0"/>
              <a:t>defined via worst worst-case instances.</a:t>
            </a:r>
          </a:p>
          <a:p>
            <a:endParaRPr lang="en-US" sz="2800" dirty="0"/>
          </a:p>
          <a:p>
            <a:r>
              <a:rPr lang="en-US" sz="3600" dirty="0" smtClean="0"/>
              <a:t>Next part of talk: more robust approach.</a:t>
            </a:r>
          </a:p>
          <a:p>
            <a:endParaRPr lang="en-US" dirty="0"/>
          </a:p>
        </p:txBody>
      </p:sp>
    </p:spTree>
    <p:extLst>
      <p:ext uri="{BB962C8B-B14F-4D97-AF65-F5344CB8AC3E}">
        <p14:creationId xmlns:p14="http://schemas.microsoft.com/office/powerpoint/2010/main" val="36766029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FIRSTGVALIANT@YFWHRLPFUVWXY5MI" val="346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
  <TotalTime>47539</TotalTime>
  <Words>2177</Words>
  <Application>Microsoft Macintosh PowerPoint</Application>
  <PresentationFormat>On-screen Show (4:3)</PresentationFormat>
  <Paragraphs>333</Paragraphs>
  <Slides>25</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Metro</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gvaliant</dc:creator>
  <cp:lastModifiedBy>Ilias Diakonikolas</cp:lastModifiedBy>
  <cp:revision>561</cp:revision>
  <dcterms:created xsi:type="dcterms:W3CDTF">2009-06-13T03:47:51Z</dcterms:created>
  <dcterms:modified xsi:type="dcterms:W3CDTF">2014-06-05T20:59:25Z</dcterms:modified>
</cp:coreProperties>
</file>